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760" r:id="rId2"/>
    <p:sldId id="256" r:id="rId3"/>
    <p:sldId id="673" r:id="rId4"/>
    <p:sldId id="758" r:id="rId5"/>
    <p:sldId id="733" r:id="rId6"/>
    <p:sldId id="734" r:id="rId7"/>
    <p:sldId id="739" r:id="rId8"/>
    <p:sldId id="735" r:id="rId9"/>
    <p:sldId id="732" r:id="rId10"/>
    <p:sldId id="736" r:id="rId11"/>
    <p:sldId id="737" r:id="rId12"/>
    <p:sldId id="738" r:id="rId13"/>
    <p:sldId id="740" r:id="rId14"/>
    <p:sldId id="759" r:id="rId15"/>
    <p:sldId id="741" r:id="rId16"/>
    <p:sldId id="753" r:id="rId17"/>
    <p:sldId id="742" r:id="rId18"/>
    <p:sldId id="744" r:id="rId19"/>
    <p:sldId id="743" r:id="rId20"/>
    <p:sldId id="745" r:id="rId21"/>
    <p:sldId id="747" r:id="rId22"/>
    <p:sldId id="748" r:id="rId23"/>
    <p:sldId id="749" r:id="rId24"/>
    <p:sldId id="750" r:id="rId25"/>
    <p:sldId id="751" r:id="rId26"/>
    <p:sldId id="752" r:id="rId27"/>
    <p:sldId id="754" r:id="rId28"/>
    <p:sldId id="755" r:id="rId29"/>
    <p:sldId id="756" r:id="rId30"/>
    <p:sldId id="75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3" autoAdjust="0"/>
    <p:restoredTop sz="77825" autoAdjust="0"/>
  </p:normalViewPr>
  <p:slideViewPr>
    <p:cSldViewPr snapToGrid="0">
      <p:cViewPr varScale="1">
        <p:scale>
          <a:sx n="84" d="100"/>
          <a:sy n="84" d="100"/>
        </p:scale>
        <p:origin x="437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12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54BD0B-4716-41E6-8D0C-2D47388A80FB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E10D320A-EE07-4DF8-B07B-533252CB89EE}">
      <dgm:prSet phldrT="[텍스트]"/>
      <dgm:spPr/>
      <dgm:t>
        <a:bodyPr/>
        <a:lstStyle/>
        <a:p>
          <a:pPr latinLnBrk="1"/>
          <a:r>
            <a:rPr lang="ko-KR" altLang="en-US"/>
            <a:t>입력 데이터</a:t>
          </a:r>
        </a:p>
      </dgm:t>
    </dgm:pt>
    <dgm:pt modelId="{0AC28518-225C-474A-86B9-0BD60409627F}" type="parTrans" cxnId="{208A6677-1D28-40F9-8A67-87EA27C326E3}">
      <dgm:prSet/>
      <dgm:spPr/>
      <dgm:t>
        <a:bodyPr/>
        <a:lstStyle/>
        <a:p>
          <a:pPr latinLnBrk="1"/>
          <a:endParaRPr lang="ko-KR" altLang="en-US"/>
        </a:p>
      </dgm:t>
    </dgm:pt>
    <dgm:pt modelId="{3058F944-4EAC-40F7-ABEE-9F1ED0EE39B1}" type="sibTrans" cxnId="{208A6677-1D28-40F9-8A67-87EA27C326E3}">
      <dgm:prSet/>
      <dgm:spPr/>
      <dgm:t>
        <a:bodyPr/>
        <a:lstStyle/>
        <a:p>
          <a:pPr latinLnBrk="1"/>
          <a:endParaRPr lang="ko-KR" altLang="en-US"/>
        </a:p>
      </dgm:t>
    </dgm:pt>
    <dgm:pt modelId="{9C2A3461-1C8A-4567-A849-F24D36A805C3}">
      <dgm:prSet phldrT="[텍스트]"/>
      <dgm:spPr/>
      <dgm:t>
        <a:bodyPr/>
        <a:lstStyle/>
        <a:p>
          <a:pPr latinLnBrk="1"/>
          <a:r>
            <a:rPr lang="ko-KR" altLang="en-US"/>
            <a:t>특징 검출</a:t>
          </a:r>
        </a:p>
      </dgm:t>
    </dgm:pt>
    <dgm:pt modelId="{CFA34710-9AB6-4A58-A9FB-E4E898E6B85C}" type="parTrans" cxnId="{1301E55E-E7CF-4011-B4D2-3B9E3EC539CA}">
      <dgm:prSet/>
      <dgm:spPr/>
      <dgm:t>
        <a:bodyPr/>
        <a:lstStyle/>
        <a:p>
          <a:pPr latinLnBrk="1"/>
          <a:endParaRPr lang="ko-KR" altLang="en-US"/>
        </a:p>
      </dgm:t>
    </dgm:pt>
    <dgm:pt modelId="{626508A4-931E-4C21-964C-D388D9B805E4}" type="sibTrans" cxnId="{1301E55E-E7CF-4011-B4D2-3B9E3EC539CA}">
      <dgm:prSet/>
      <dgm:spPr/>
      <dgm:t>
        <a:bodyPr/>
        <a:lstStyle/>
        <a:p>
          <a:pPr latinLnBrk="1"/>
          <a:endParaRPr lang="ko-KR" altLang="en-US"/>
        </a:p>
      </dgm:t>
    </dgm:pt>
    <dgm:pt modelId="{8B506A68-1923-422D-B1DD-981208DF0E24}">
      <dgm:prSet phldrT="[텍스트]"/>
      <dgm:spPr/>
      <dgm:t>
        <a:bodyPr/>
        <a:lstStyle/>
        <a:p>
          <a:pPr latinLnBrk="1"/>
          <a:r>
            <a:rPr lang="ko-KR" altLang="en-US"/>
            <a:t>데이터 해석</a:t>
          </a:r>
        </a:p>
      </dgm:t>
    </dgm:pt>
    <dgm:pt modelId="{24E3CFD4-45D5-4AB1-80C9-1F4E32E611E0}" type="parTrans" cxnId="{B0ACE19E-4B6B-4FBB-B13C-879FA25B5633}">
      <dgm:prSet/>
      <dgm:spPr/>
      <dgm:t>
        <a:bodyPr/>
        <a:lstStyle/>
        <a:p>
          <a:pPr latinLnBrk="1"/>
          <a:endParaRPr lang="ko-KR" altLang="en-US"/>
        </a:p>
      </dgm:t>
    </dgm:pt>
    <dgm:pt modelId="{99BD143F-9E24-431E-A043-89DC1325C995}" type="sibTrans" cxnId="{B0ACE19E-4B6B-4FBB-B13C-879FA25B5633}">
      <dgm:prSet/>
      <dgm:spPr/>
      <dgm:t>
        <a:bodyPr/>
        <a:lstStyle/>
        <a:p>
          <a:pPr latinLnBrk="1"/>
          <a:endParaRPr lang="ko-KR" altLang="en-US"/>
        </a:p>
      </dgm:t>
    </dgm:pt>
    <dgm:pt modelId="{59FAF939-BCA4-465B-AE15-8ED546D7A8B6}">
      <dgm:prSet phldrT="[텍스트]"/>
      <dgm:spPr/>
      <dgm:t>
        <a:bodyPr/>
        <a:lstStyle/>
        <a:p>
          <a:pPr latinLnBrk="1"/>
          <a:r>
            <a:rPr lang="ko-KR" altLang="en-US"/>
            <a:t>전처리 과정</a:t>
          </a:r>
        </a:p>
      </dgm:t>
    </dgm:pt>
    <dgm:pt modelId="{B9F3EC6F-9B16-4FE2-914D-9116CF523DC8}" type="parTrans" cxnId="{3D69ABA8-3B3D-49EA-9F6F-CD70D80A6178}">
      <dgm:prSet/>
      <dgm:spPr/>
      <dgm:t>
        <a:bodyPr/>
        <a:lstStyle/>
        <a:p>
          <a:pPr latinLnBrk="1"/>
          <a:endParaRPr lang="ko-KR" altLang="en-US"/>
        </a:p>
      </dgm:t>
    </dgm:pt>
    <dgm:pt modelId="{8FBB7AB5-6062-4B29-A7D9-306623DBF4EB}" type="sibTrans" cxnId="{3D69ABA8-3B3D-49EA-9F6F-CD70D80A6178}">
      <dgm:prSet/>
      <dgm:spPr/>
      <dgm:t>
        <a:bodyPr/>
        <a:lstStyle/>
        <a:p>
          <a:pPr latinLnBrk="1"/>
          <a:endParaRPr lang="ko-KR" altLang="en-US"/>
        </a:p>
      </dgm:t>
    </dgm:pt>
    <dgm:pt modelId="{146148FE-2AAF-40F2-8005-FEE91D5569D9}">
      <dgm:prSet phldrT="[텍스트]"/>
      <dgm:spPr/>
      <dgm:t>
        <a:bodyPr/>
        <a:lstStyle/>
        <a:p>
          <a:pPr latinLnBrk="1"/>
          <a:r>
            <a:rPr lang="ko-KR" altLang="en-US"/>
            <a:t>출력 데이터</a:t>
          </a:r>
        </a:p>
      </dgm:t>
    </dgm:pt>
    <dgm:pt modelId="{54973DC3-BE6B-4148-801F-450CFEDB70D2}" type="parTrans" cxnId="{A5973AD7-2485-4C59-A87B-9B112B577669}">
      <dgm:prSet/>
      <dgm:spPr/>
      <dgm:t>
        <a:bodyPr/>
        <a:lstStyle/>
        <a:p>
          <a:pPr latinLnBrk="1"/>
          <a:endParaRPr lang="ko-KR" altLang="en-US"/>
        </a:p>
      </dgm:t>
    </dgm:pt>
    <dgm:pt modelId="{04472681-E06D-44B6-A61F-5DACCB1C55C3}" type="sibTrans" cxnId="{A5973AD7-2485-4C59-A87B-9B112B577669}">
      <dgm:prSet/>
      <dgm:spPr/>
      <dgm:t>
        <a:bodyPr/>
        <a:lstStyle/>
        <a:p>
          <a:pPr latinLnBrk="1"/>
          <a:endParaRPr lang="ko-KR" altLang="en-US"/>
        </a:p>
      </dgm:t>
    </dgm:pt>
    <dgm:pt modelId="{9B85CC50-AC1E-4BE0-B7D2-CE1930128038}" type="pres">
      <dgm:prSet presAssocID="{A554BD0B-4716-41E6-8D0C-2D47388A80FB}" presName="Name0" presStyleCnt="0">
        <dgm:presLayoutVars>
          <dgm:dir/>
          <dgm:resizeHandles val="exact"/>
        </dgm:presLayoutVars>
      </dgm:prSet>
      <dgm:spPr/>
    </dgm:pt>
    <dgm:pt modelId="{DE5606C5-3BE9-4A08-8A5E-B4A855369C28}" type="pres">
      <dgm:prSet presAssocID="{E10D320A-EE07-4DF8-B07B-533252CB89EE}" presName="node" presStyleLbl="node1" presStyleIdx="0" presStyleCnt="5">
        <dgm:presLayoutVars>
          <dgm:bulletEnabled val="1"/>
        </dgm:presLayoutVars>
      </dgm:prSet>
      <dgm:spPr/>
    </dgm:pt>
    <dgm:pt modelId="{69C513B2-69EB-4B14-B9C4-DA81710922BB}" type="pres">
      <dgm:prSet presAssocID="{3058F944-4EAC-40F7-ABEE-9F1ED0EE39B1}" presName="sibTrans" presStyleLbl="sibTrans2D1" presStyleIdx="0" presStyleCnt="4"/>
      <dgm:spPr/>
    </dgm:pt>
    <dgm:pt modelId="{296C361A-6A90-42A1-A0BE-17D348D9C5DE}" type="pres">
      <dgm:prSet presAssocID="{3058F944-4EAC-40F7-ABEE-9F1ED0EE39B1}" presName="connectorText" presStyleLbl="sibTrans2D1" presStyleIdx="0" presStyleCnt="4"/>
      <dgm:spPr/>
    </dgm:pt>
    <dgm:pt modelId="{3CE21ABC-A456-457D-BCE1-4609917839AB}" type="pres">
      <dgm:prSet presAssocID="{59FAF939-BCA4-465B-AE15-8ED546D7A8B6}" presName="node" presStyleLbl="node1" presStyleIdx="1" presStyleCnt="5">
        <dgm:presLayoutVars>
          <dgm:bulletEnabled val="1"/>
        </dgm:presLayoutVars>
      </dgm:prSet>
      <dgm:spPr/>
    </dgm:pt>
    <dgm:pt modelId="{86DC12DC-F072-4F6D-9F86-E36C4F4095ED}" type="pres">
      <dgm:prSet presAssocID="{8FBB7AB5-6062-4B29-A7D9-306623DBF4EB}" presName="sibTrans" presStyleLbl="sibTrans2D1" presStyleIdx="1" presStyleCnt="4"/>
      <dgm:spPr/>
    </dgm:pt>
    <dgm:pt modelId="{278E50A7-0DF9-46BE-A84A-B9A27C65112D}" type="pres">
      <dgm:prSet presAssocID="{8FBB7AB5-6062-4B29-A7D9-306623DBF4EB}" presName="connectorText" presStyleLbl="sibTrans2D1" presStyleIdx="1" presStyleCnt="4"/>
      <dgm:spPr/>
    </dgm:pt>
    <dgm:pt modelId="{C46C5C24-E26B-4B18-8B7B-86BABA73B093}" type="pres">
      <dgm:prSet presAssocID="{9C2A3461-1C8A-4567-A849-F24D36A805C3}" presName="node" presStyleLbl="node1" presStyleIdx="2" presStyleCnt="5">
        <dgm:presLayoutVars>
          <dgm:bulletEnabled val="1"/>
        </dgm:presLayoutVars>
      </dgm:prSet>
      <dgm:spPr/>
    </dgm:pt>
    <dgm:pt modelId="{14A98893-0D5C-499C-8633-D90698C1BF5E}" type="pres">
      <dgm:prSet presAssocID="{626508A4-931E-4C21-964C-D388D9B805E4}" presName="sibTrans" presStyleLbl="sibTrans2D1" presStyleIdx="2" presStyleCnt="4"/>
      <dgm:spPr/>
    </dgm:pt>
    <dgm:pt modelId="{E84C2593-957A-4B95-A03B-989BD0F04297}" type="pres">
      <dgm:prSet presAssocID="{626508A4-931E-4C21-964C-D388D9B805E4}" presName="connectorText" presStyleLbl="sibTrans2D1" presStyleIdx="2" presStyleCnt="4"/>
      <dgm:spPr/>
    </dgm:pt>
    <dgm:pt modelId="{E278EE43-197E-487E-B874-F6C6FCA7C874}" type="pres">
      <dgm:prSet presAssocID="{8B506A68-1923-422D-B1DD-981208DF0E24}" presName="node" presStyleLbl="node1" presStyleIdx="3" presStyleCnt="5">
        <dgm:presLayoutVars>
          <dgm:bulletEnabled val="1"/>
        </dgm:presLayoutVars>
      </dgm:prSet>
      <dgm:spPr/>
    </dgm:pt>
    <dgm:pt modelId="{6E1EB39C-5557-4743-9753-D66B8177AAEC}" type="pres">
      <dgm:prSet presAssocID="{99BD143F-9E24-431E-A043-89DC1325C995}" presName="sibTrans" presStyleLbl="sibTrans2D1" presStyleIdx="3" presStyleCnt="4"/>
      <dgm:spPr/>
    </dgm:pt>
    <dgm:pt modelId="{D0F482FC-17A5-45AB-9D36-7DB8FFF5084C}" type="pres">
      <dgm:prSet presAssocID="{99BD143F-9E24-431E-A043-89DC1325C995}" presName="connectorText" presStyleLbl="sibTrans2D1" presStyleIdx="3" presStyleCnt="4"/>
      <dgm:spPr/>
    </dgm:pt>
    <dgm:pt modelId="{D8FE5004-E299-4B78-B0B4-7A4433F066E7}" type="pres">
      <dgm:prSet presAssocID="{146148FE-2AAF-40F2-8005-FEE91D5569D9}" presName="node" presStyleLbl="node1" presStyleIdx="4" presStyleCnt="5">
        <dgm:presLayoutVars>
          <dgm:bulletEnabled val="1"/>
        </dgm:presLayoutVars>
      </dgm:prSet>
      <dgm:spPr/>
    </dgm:pt>
  </dgm:ptLst>
  <dgm:cxnLst>
    <dgm:cxn modelId="{4213941D-6BC2-45C8-B46D-9F363350FE7E}" type="presOf" srcId="{626508A4-931E-4C21-964C-D388D9B805E4}" destId="{14A98893-0D5C-499C-8633-D90698C1BF5E}" srcOrd="0" destOrd="0" presId="urn:microsoft.com/office/officeart/2005/8/layout/process1"/>
    <dgm:cxn modelId="{CB026B27-FF9B-4BAD-BD5F-FC98651E2D5A}" type="presOf" srcId="{99BD143F-9E24-431E-A043-89DC1325C995}" destId="{6E1EB39C-5557-4743-9753-D66B8177AAEC}" srcOrd="0" destOrd="0" presId="urn:microsoft.com/office/officeart/2005/8/layout/process1"/>
    <dgm:cxn modelId="{FDA9FD2C-3D61-408A-9A08-95EB4190C4B8}" type="presOf" srcId="{8FBB7AB5-6062-4B29-A7D9-306623DBF4EB}" destId="{278E50A7-0DF9-46BE-A84A-B9A27C65112D}" srcOrd="1" destOrd="0" presId="urn:microsoft.com/office/officeart/2005/8/layout/process1"/>
    <dgm:cxn modelId="{9D4F793E-9756-473A-98FE-A27CB366DF72}" type="presOf" srcId="{A554BD0B-4716-41E6-8D0C-2D47388A80FB}" destId="{9B85CC50-AC1E-4BE0-B7D2-CE1930128038}" srcOrd="0" destOrd="0" presId="urn:microsoft.com/office/officeart/2005/8/layout/process1"/>
    <dgm:cxn modelId="{1301E55E-E7CF-4011-B4D2-3B9E3EC539CA}" srcId="{A554BD0B-4716-41E6-8D0C-2D47388A80FB}" destId="{9C2A3461-1C8A-4567-A849-F24D36A805C3}" srcOrd="2" destOrd="0" parTransId="{CFA34710-9AB6-4A58-A9FB-E4E898E6B85C}" sibTransId="{626508A4-931E-4C21-964C-D388D9B805E4}"/>
    <dgm:cxn modelId="{208A6677-1D28-40F9-8A67-87EA27C326E3}" srcId="{A554BD0B-4716-41E6-8D0C-2D47388A80FB}" destId="{E10D320A-EE07-4DF8-B07B-533252CB89EE}" srcOrd="0" destOrd="0" parTransId="{0AC28518-225C-474A-86B9-0BD60409627F}" sibTransId="{3058F944-4EAC-40F7-ABEE-9F1ED0EE39B1}"/>
    <dgm:cxn modelId="{54DCEB59-D79C-4158-AAAC-C2CFA9AAD385}" type="presOf" srcId="{3058F944-4EAC-40F7-ABEE-9F1ED0EE39B1}" destId="{296C361A-6A90-42A1-A0BE-17D348D9C5DE}" srcOrd="1" destOrd="0" presId="urn:microsoft.com/office/officeart/2005/8/layout/process1"/>
    <dgm:cxn modelId="{BE2D9684-DADF-4D03-89A2-6A7D303E1700}" type="presOf" srcId="{626508A4-931E-4C21-964C-D388D9B805E4}" destId="{E84C2593-957A-4B95-A03B-989BD0F04297}" srcOrd="1" destOrd="0" presId="urn:microsoft.com/office/officeart/2005/8/layout/process1"/>
    <dgm:cxn modelId="{65E78D91-39E7-4366-BB2E-BBE711A90FD7}" type="presOf" srcId="{146148FE-2AAF-40F2-8005-FEE91D5569D9}" destId="{D8FE5004-E299-4B78-B0B4-7A4433F066E7}" srcOrd="0" destOrd="0" presId="urn:microsoft.com/office/officeart/2005/8/layout/process1"/>
    <dgm:cxn modelId="{B0ACE19E-4B6B-4FBB-B13C-879FA25B5633}" srcId="{A554BD0B-4716-41E6-8D0C-2D47388A80FB}" destId="{8B506A68-1923-422D-B1DD-981208DF0E24}" srcOrd="3" destOrd="0" parTransId="{24E3CFD4-45D5-4AB1-80C9-1F4E32E611E0}" sibTransId="{99BD143F-9E24-431E-A043-89DC1325C995}"/>
    <dgm:cxn modelId="{3D69ABA8-3B3D-49EA-9F6F-CD70D80A6178}" srcId="{A554BD0B-4716-41E6-8D0C-2D47388A80FB}" destId="{59FAF939-BCA4-465B-AE15-8ED546D7A8B6}" srcOrd="1" destOrd="0" parTransId="{B9F3EC6F-9B16-4FE2-914D-9116CF523DC8}" sibTransId="{8FBB7AB5-6062-4B29-A7D9-306623DBF4EB}"/>
    <dgm:cxn modelId="{CAAA4FAA-6F00-4E1F-85DA-53B23C1A1BFE}" type="presOf" srcId="{E10D320A-EE07-4DF8-B07B-533252CB89EE}" destId="{DE5606C5-3BE9-4A08-8A5E-B4A855369C28}" srcOrd="0" destOrd="0" presId="urn:microsoft.com/office/officeart/2005/8/layout/process1"/>
    <dgm:cxn modelId="{FB0C7CB0-F32B-485B-9F29-83F4950B9325}" type="presOf" srcId="{9C2A3461-1C8A-4567-A849-F24D36A805C3}" destId="{C46C5C24-E26B-4B18-8B7B-86BABA73B093}" srcOrd="0" destOrd="0" presId="urn:microsoft.com/office/officeart/2005/8/layout/process1"/>
    <dgm:cxn modelId="{58F029C6-A47D-48A0-A51A-C8BFEC39A6A2}" type="presOf" srcId="{59FAF939-BCA4-465B-AE15-8ED546D7A8B6}" destId="{3CE21ABC-A456-457D-BCE1-4609917839AB}" srcOrd="0" destOrd="0" presId="urn:microsoft.com/office/officeart/2005/8/layout/process1"/>
    <dgm:cxn modelId="{95C917CB-FBA7-462A-AEE7-570A5F021D48}" type="presOf" srcId="{3058F944-4EAC-40F7-ABEE-9F1ED0EE39B1}" destId="{69C513B2-69EB-4B14-B9C4-DA81710922BB}" srcOrd="0" destOrd="0" presId="urn:microsoft.com/office/officeart/2005/8/layout/process1"/>
    <dgm:cxn modelId="{309A36D6-9029-4343-86C1-35036CD1DB72}" type="presOf" srcId="{99BD143F-9E24-431E-A043-89DC1325C995}" destId="{D0F482FC-17A5-45AB-9D36-7DB8FFF5084C}" srcOrd="1" destOrd="0" presId="urn:microsoft.com/office/officeart/2005/8/layout/process1"/>
    <dgm:cxn modelId="{A5973AD7-2485-4C59-A87B-9B112B577669}" srcId="{A554BD0B-4716-41E6-8D0C-2D47388A80FB}" destId="{146148FE-2AAF-40F2-8005-FEE91D5569D9}" srcOrd="4" destOrd="0" parTransId="{54973DC3-BE6B-4148-801F-450CFEDB70D2}" sibTransId="{04472681-E06D-44B6-A61F-5DACCB1C55C3}"/>
    <dgm:cxn modelId="{F3E830F3-4BF6-49C3-8448-7EEDC4A7DE87}" type="presOf" srcId="{8FBB7AB5-6062-4B29-A7D9-306623DBF4EB}" destId="{86DC12DC-F072-4F6D-9F86-E36C4F4095ED}" srcOrd="0" destOrd="0" presId="urn:microsoft.com/office/officeart/2005/8/layout/process1"/>
    <dgm:cxn modelId="{18D83CF4-DAAA-4A4B-84DD-B032707B64C9}" type="presOf" srcId="{8B506A68-1923-422D-B1DD-981208DF0E24}" destId="{E278EE43-197E-487E-B874-F6C6FCA7C874}" srcOrd="0" destOrd="0" presId="urn:microsoft.com/office/officeart/2005/8/layout/process1"/>
    <dgm:cxn modelId="{FA1DC0EB-E48C-40F1-B5A3-8DBED009A840}" type="presParOf" srcId="{9B85CC50-AC1E-4BE0-B7D2-CE1930128038}" destId="{DE5606C5-3BE9-4A08-8A5E-B4A855369C28}" srcOrd="0" destOrd="0" presId="urn:microsoft.com/office/officeart/2005/8/layout/process1"/>
    <dgm:cxn modelId="{1633AF90-9A86-4485-8BA8-D17DB9F5C4B3}" type="presParOf" srcId="{9B85CC50-AC1E-4BE0-B7D2-CE1930128038}" destId="{69C513B2-69EB-4B14-B9C4-DA81710922BB}" srcOrd="1" destOrd="0" presId="urn:microsoft.com/office/officeart/2005/8/layout/process1"/>
    <dgm:cxn modelId="{16AD30C7-8FC7-4ADE-AB3C-A49126313884}" type="presParOf" srcId="{69C513B2-69EB-4B14-B9C4-DA81710922BB}" destId="{296C361A-6A90-42A1-A0BE-17D348D9C5DE}" srcOrd="0" destOrd="0" presId="urn:microsoft.com/office/officeart/2005/8/layout/process1"/>
    <dgm:cxn modelId="{BDD989DF-C644-4E86-AB52-504CBEF95367}" type="presParOf" srcId="{9B85CC50-AC1E-4BE0-B7D2-CE1930128038}" destId="{3CE21ABC-A456-457D-BCE1-4609917839AB}" srcOrd="2" destOrd="0" presId="urn:microsoft.com/office/officeart/2005/8/layout/process1"/>
    <dgm:cxn modelId="{9E19C1A0-0960-4356-BFA4-77BA0971BFD4}" type="presParOf" srcId="{9B85CC50-AC1E-4BE0-B7D2-CE1930128038}" destId="{86DC12DC-F072-4F6D-9F86-E36C4F4095ED}" srcOrd="3" destOrd="0" presId="urn:microsoft.com/office/officeart/2005/8/layout/process1"/>
    <dgm:cxn modelId="{0E96803D-CF3B-4504-B57F-95EAC6FD7EC2}" type="presParOf" srcId="{86DC12DC-F072-4F6D-9F86-E36C4F4095ED}" destId="{278E50A7-0DF9-46BE-A84A-B9A27C65112D}" srcOrd="0" destOrd="0" presId="urn:microsoft.com/office/officeart/2005/8/layout/process1"/>
    <dgm:cxn modelId="{2625900B-56CA-4E44-AD16-58112DEFFB11}" type="presParOf" srcId="{9B85CC50-AC1E-4BE0-B7D2-CE1930128038}" destId="{C46C5C24-E26B-4B18-8B7B-86BABA73B093}" srcOrd="4" destOrd="0" presId="urn:microsoft.com/office/officeart/2005/8/layout/process1"/>
    <dgm:cxn modelId="{A8418BEC-3BA7-47AE-907C-62094A3CC6BB}" type="presParOf" srcId="{9B85CC50-AC1E-4BE0-B7D2-CE1930128038}" destId="{14A98893-0D5C-499C-8633-D90698C1BF5E}" srcOrd="5" destOrd="0" presId="urn:microsoft.com/office/officeart/2005/8/layout/process1"/>
    <dgm:cxn modelId="{4569AD9A-B718-41A8-8969-DC58D1C860D5}" type="presParOf" srcId="{14A98893-0D5C-499C-8633-D90698C1BF5E}" destId="{E84C2593-957A-4B95-A03B-989BD0F04297}" srcOrd="0" destOrd="0" presId="urn:microsoft.com/office/officeart/2005/8/layout/process1"/>
    <dgm:cxn modelId="{73F058D1-DD92-4549-86CA-6A9ABCDD66BD}" type="presParOf" srcId="{9B85CC50-AC1E-4BE0-B7D2-CE1930128038}" destId="{E278EE43-197E-487E-B874-F6C6FCA7C874}" srcOrd="6" destOrd="0" presId="urn:microsoft.com/office/officeart/2005/8/layout/process1"/>
    <dgm:cxn modelId="{F631645F-3927-4A5E-A92E-72358E9917F2}" type="presParOf" srcId="{9B85CC50-AC1E-4BE0-B7D2-CE1930128038}" destId="{6E1EB39C-5557-4743-9753-D66B8177AAEC}" srcOrd="7" destOrd="0" presId="urn:microsoft.com/office/officeart/2005/8/layout/process1"/>
    <dgm:cxn modelId="{C0CD89DC-CF82-4106-80E2-792841D15AF7}" type="presParOf" srcId="{6E1EB39C-5557-4743-9753-D66B8177AAEC}" destId="{D0F482FC-17A5-45AB-9D36-7DB8FFF5084C}" srcOrd="0" destOrd="0" presId="urn:microsoft.com/office/officeart/2005/8/layout/process1"/>
    <dgm:cxn modelId="{35A24540-9987-4F46-8BFB-C9972384B61A}" type="presParOf" srcId="{9B85CC50-AC1E-4BE0-B7D2-CE1930128038}" destId="{D8FE5004-E299-4B78-B0B4-7A4433F066E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606C5-3BE9-4A08-8A5E-B4A855369C28}">
      <dsp:nvSpPr>
        <dsp:cNvPr id="0" name=""/>
        <dsp:cNvSpPr/>
      </dsp:nvSpPr>
      <dsp:spPr>
        <a:xfrm>
          <a:off x="5388" y="985627"/>
          <a:ext cx="1670450" cy="10022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/>
            <a:t>입력 데이터</a:t>
          </a:r>
        </a:p>
      </dsp:txBody>
      <dsp:txXfrm>
        <a:off x="34743" y="1014982"/>
        <a:ext cx="1611740" cy="943560"/>
      </dsp:txXfrm>
    </dsp:sp>
    <dsp:sp modelId="{69C513B2-69EB-4B14-B9C4-DA81710922BB}">
      <dsp:nvSpPr>
        <dsp:cNvPr id="0" name=""/>
        <dsp:cNvSpPr/>
      </dsp:nvSpPr>
      <dsp:spPr>
        <a:xfrm>
          <a:off x="1842883" y="1279626"/>
          <a:ext cx="354135" cy="414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842883" y="1362480"/>
        <a:ext cx="247895" cy="248563"/>
      </dsp:txXfrm>
    </dsp:sp>
    <dsp:sp modelId="{3CE21ABC-A456-457D-BCE1-4609917839AB}">
      <dsp:nvSpPr>
        <dsp:cNvPr id="0" name=""/>
        <dsp:cNvSpPr/>
      </dsp:nvSpPr>
      <dsp:spPr>
        <a:xfrm>
          <a:off x="2344018" y="985627"/>
          <a:ext cx="1670450" cy="1002270"/>
        </a:xfrm>
        <a:prstGeom prst="roundRect">
          <a:avLst>
            <a:gd name="adj" fmla="val 10000"/>
          </a:avLst>
        </a:prstGeom>
        <a:solidFill>
          <a:schemeClr val="accent5">
            <a:hueOff val="-759918"/>
            <a:satOff val="803"/>
            <a:lumOff val="-1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/>
            <a:t>전처리 과정</a:t>
          </a:r>
        </a:p>
      </dsp:txBody>
      <dsp:txXfrm>
        <a:off x="2373373" y="1014982"/>
        <a:ext cx="1611740" cy="943560"/>
      </dsp:txXfrm>
    </dsp:sp>
    <dsp:sp modelId="{86DC12DC-F072-4F6D-9F86-E36C4F4095ED}">
      <dsp:nvSpPr>
        <dsp:cNvPr id="0" name=""/>
        <dsp:cNvSpPr/>
      </dsp:nvSpPr>
      <dsp:spPr>
        <a:xfrm>
          <a:off x="4181513" y="1279626"/>
          <a:ext cx="354135" cy="414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13224"/>
            <a:satOff val="1071"/>
            <a:lumOff val="-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4181513" y="1362480"/>
        <a:ext cx="247895" cy="248563"/>
      </dsp:txXfrm>
    </dsp:sp>
    <dsp:sp modelId="{C46C5C24-E26B-4B18-8B7B-86BABA73B093}">
      <dsp:nvSpPr>
        <dsp:cNvPr id="0" name=""/>
        <dsp:cNvSpPr/>
      </dsp:nvSpPr>
      <dsp:spPr>
        <a:xfrm>
          <a:off x="4682648" y="985627"/>
          <a:ext cx="1670450" cy="1002270"/>
        </a:xfrm>
        <a:prstGeom prst="roundRect">
          <a:avLst>
            <a:gd name="adj" fmla="val 10000"/>
          </a:avLst>
        </a:prstGeom>
        <a:solidFill>
          <a:schemeClr val="accent5">
            <a:hueOff val="-1519836"/>
            <a:satOff val="1607"/>
            <a:lumOff val="-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/>
            <a:t>특징 검출</a:t>
          </a:r>
        </a:p>
      </dsp:txBody>
      <dsp:txXfrm>
        <a:off x="4712003" y="1014982"/>
        <a:ext cx="1611740" cy="943560"/>
      </dsp:txXfrm>
    </dsp:sp>
    <dsp:sp modelId="{14A98893-0D5C-499C-8633-D90698C1BF5E}">
      <dsp:nvSpPr>
        <dsp:cNvPr id="0" name=""/>
        <dsp:cNvSpPr/>
      </dsp:nvSpPr>
      <dsp:spPr>
        <a:xfrm>
          <a:off x="6520144" y="1279626"/>
          <a:ext cx="354135" cy="414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026448"/>
            <a:satOff val="2142"/>
            <a:lumOff val="-3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6520144" y="1362480"/>
        <a:ext cx="247895" cy="248563"/>
      </dsp:txXfrm>
    </dsp:sp>
    <dsp:sp modelId="{E278EE43-197E-487E-B874-F6C6FCA7C874}">
      <dsp:nvSpPr>
        <dsp:cNvPr id="0" name=""/>
        <dsp:cNvSpPr/>
      </dsp:nvSpPr>
      <dsp:spPr>
        <a:xfrm>
          <a:off x="7021279" y="985627"/>
          <a:ext cx="1670450" cy="1002270"/>
        </a:xfrm>
        <a:prstGeom prst="roundRect">
          <a:avLst>
            <a:gd name="adj" fmla="val 10000"/>
          </a:avLst>
        </a:prstGeom>
        <a:solidFill>
          <a:schemeClr val="accent5">
            <a:hueOff val="-2279754"/>
            <a:satOff val="2410"/>
            <a:lumOff val="-4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/>
            <a:t>데이터 해석</a:t>
          </a:r>
        </a:p>
      </dsp:txBody>
      <dsp:txXfrm>
        <a:off x="7050634" y="1014982"/>
        <a:ext cx="1611740" cy="943560"/>
      </dsp:txXfrm>
    </dsp:sp>
    <dsp:sp modelId="{6E1EB39C-5557-4743-9753-D66B8177AAEC}">
      <dsp:nvSpPr>
        <dsp:cNvPr id="0" name=""/>
        <dsp:cNvSpPr/>
      </dsp:nvSpPr>
      <dsp:spPr>
        <a:xfrm>
          <a:off x="8858774" y="1279626"/>
          <a:ext cx="354135" cy="414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039673"/>
            <a:satOff val="3213"/>
            <a:lumOff val="-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8858774" y="1362480"/>
        <a:ext cx="247895" cy="248563"/>
      </dsp:txXfrm>
    </dsp:sp>
    <dsp:sp modelId="{D8FE5004-E299-4B78-B0B4-7A4433F066E7}">
      <dsp:nvSpPr>
        <dsp:cNvPr id="0" name=""/>
        <dsp:cNvSpPr/>
      </dsp:nvSpPr>
      <dsp:spPr>
        <a:xfrm>
          <a:off x="9359909" y="985627"/>
          <a:ext cx="1670450" cy="1002270"/>
        </a:xfrm>
        <a:prstGeom prst="roundRect">
          <a:avLst>
            <a:gd name="adj" fmla="val 10000"/>
          </a:avLst>
        </a:prstGeom>
        <a:solidFill>
          <a:schemeClr val="accent5">
            <a:hueOff val="-3039673"/>
            <a:satOff val="3213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/>
            <a:t>출력 데이터</a:t>
          </a:r>
        </a:p>
      </dsp:txBody>
      <dsp:txXfrm>
        <a:off x="9389264" y="1014982"/>
        <a:ext cx="1611740" cy="943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E3C1F4C5-08BA-40F5-8D00-6AF2576A6958}" type="datetimeFigureOut">
              <a:rPr lang="ko-KR" altLang="en-US" smtClean="0"/>
              <a:pPr/>
              <a:t>2024-06-25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A0085365-8376-4996-BDD6-F39608FADA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68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im jung chul Gothic Regular" panose="020B0503000000000000" pitchFamily="50" charset="-127"/>
        <a:ea typeface="Kim jung chul Gothic Regular" panose="020B05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73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1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우리가 프로그래밍을 통해 다루게될 영상 데이터는 모두 이런 변환 과정을 거쳐 얻어진 숫자입니다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59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첫날이니까 간단하게 </a:t>
            </a:r>
            <a:r>
              <a:rPr lang="ko-KR" altLang="en-US" dirty="0" err="1"/>
              <a:t>개념먼</a:t>
            </a:r>
            <a:r>
              <a:rPr lang="en-US" altLang="ko-KR" dirty="0"/>
              <a:t>,, </a:t>
            </a:r>
            <a:r>
              <a:rPr lang="ko-KR" altLang="en-US" dirty="0" err="1"/>
              <a:t>머나아나어ㅓ어어아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90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26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268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84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첫날이니까 간단하게 </a:t>
            </a:r>
            <a:r>
              <a:rPr lang="ko-KR" altLang="en-US" dirty="0" err="1"/>
              <a:t>개념먼</a:t>
            </a:r>
            <a:r>
              <a:rPr lang="en-US" altLang="ko-KR" dirty="0"/>
              <a:t>,, </a:t>
            </a:r>
            <a:r>
              <a:rPr lang="ko-KR" altLang="en-US" dirty="0" err="1"/>
              <a:t>머나아나어ㅓ어어아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1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07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왼쪽 이미지는 센서소자 </a:t>
            </a:r>
            <a:r>
              <a:rPr lang="en-US" altLang="ko-KR"/>
              <a:t>1</a:t>
            </a:r>
            <a:r>
              <a:rPr lang="ko-KR" altLang="en-US"/>
              <a:t>개의 이미지</a:t>
            </a:r>
            <a:r>
              <a:rPr lang="en-US" altLang="ko-KR"/>
              <a:t>, </a:t>
            </a:r>
          </a:p>
          <a:p>
            <a:endParaRPr lang="en-US" altLang="ko-KR"/>
          </a:p>
          <a:p>
            <a:r>
              <a:rPr lang="ko-KR" altLang="en-US"/>
              <a:t>오른쪽에 있는 이미지 센서에서 가로로 </a:t>
            </a:r>
            <a:r>
              <a:rPr lang="en-US" altLang="ko-KR"/>
              <a:t>8000</a:t>
            </a:r>
            <a:r>
              <a:rPr lang="ko-KR" altLang="en-US"/>
              <a:t>개 세로로 </a:t>
            </a:r>
            <a:r>
              <a:rPr lang="en-US" altLang="ko-KR"/>
              <a:t>6000</a:t>
            </a:r>
            <a:r>
              <a:rPr lang="ko-KR" altLang="en-US"/>
              <a:t>개의 소자가 들어있음</a:t>
            </a:r>
            <a:r>
              <a:rPr lang="en-US" altLang="ko-KR"/>
              <a:t>, </a:t>
            </a:r>
          </a:p>
          <a:p>
            <a:endParaRPr lang="en-US" altLang="ko-KR"/>
          </a:p>
          <a:p>
            <a:r>
              <a:rPr lang="ko-KR" altLang="en-US"/>
              <a:t>따라서 사진을 촬영하면 빛의 밝기</a:t>
            </a:r>
            <a:r>
              <a:rPr lang="en-US" altLang="ko-KR"/>
              <a:t>(</a:t>
            </a:r>
            <a:r>
              <a:rPr lang="ko-KR" altLang="en-US"/>
              <a:t>강도</a:t>
            </a:r>
            <a:r>
              <a:rPr lang="en-US" altLang="ko-KR"/>
              <a:t>)</a:t>
            </a:r>
            <a:r>
              <a:rPr lang="ko-KR" altLang="en-US"/>
              <a:t>를 숫자로 표현하는 </a:t>
            </a:r>
            <a:r>
              <a:rPr lang="en-US" altLang="ko-KR"/>
              <a:t>8000 x 6000 </a:t>
            </a:r>
            <a:r>
              <a:rPr lang="ko-KR" altLang="en-US"/>
              <a:t>크기의 </a:t>
            </a:r>
            <a:r>
              <a:rPr lang="en-US" altLang="ko-KR"/>
              <a:t>2</a:t>
            </a:r>
            <a:r>
              <a:rPr lang="ko-KR" altLang="en-US"/>
              <a:t>차원 데이터가 생성됨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98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사람은 자신이 기억하고 있는 경험과 각종 정보에 의거하여 데이터를 해석할 수 있는 능력이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하지만 컴퓨터 입장에서 이미지란 그저 숫자로 된 </a:t>
            </a:r>
            <a:r>
              <a:rPr lang="en-US" altLang="ko-KR"/>
              <a:t>2</a:t>
            </a:r>
            <a:r>
              <a:rPr lang="ko-KR" altLang="en-US"/>
              <a:t>차원 배열에 불과함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따라서 컴퓨터가 이미지를 어떻게 인식하는지 알아야 컴퓨터를 통해 이미지를 다룰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586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사람의 눈 역할을 하는 카메라가 영상 데이터를 어떻게 생성하는지 알아보도록 합시다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87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센서를 통해 빛에 숫자로 변환되는 과정은 곧 아날로그 데이터가 디지털 데이터로 변환된 것이라고 말 할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보통 아날로그하면 옛것</a:t>
            </a:r>
            <a:r>
              <a:rPr lang="en-US" altLang="ko-KR"/>
              <a:t>, </a:t>
            </a:r>
            <a:r>
              <a:rPr lang="ko-KR" altLang="en-US"/>
              <a:t>불편하지만 감성있는</a:t>
            </a:r>
            <a:r>
              <a:rPr lang="en-US" altLang="ko-KR"/>
              <a:t>, </a:t>
            </a:r>
            <a:r>
              <a:rPr lang="ko-KR" altLang="en-US"/>
              <a:t>부드러운</a:t>
            </a:r>
            <a:r>
              <a:rPr lang="en-US" altLang="ko-KR"/>
              <a:t>, </a:t>
            </a:r>
            <a:r>
              <a:rPr lang="ko-KR" altLang="en-US"/>
              <a:t>느린 이미지를 떠올리고</a:t>
            </a:r>
            <a:r>
              <a:rPr lang="en-US" altLang="ko-KR"/>
              <a:t>, </a:t>
            </a:r>
            <a:r>
              <a:rPr lang="ko-KR" altLang="en-US"/>
              <a:t>디지털하면 딱딱한</a:t>
            </a:r>
            <a:r>
              <a:rPr lang="en-US" altLang="ko-KR"/>
              <a:t>, </a:t>
            </a:r>
            <a:r>
              <a:rPr lang="ko-KR" altLang="en-US"/>
              <a:t>계산적인</a:t>
            </a:r>
            <a:r>
              <a:rPr lang="en-US" altLang="ko-KR"/>
              <a:t>, </a:t>
            </a:r>
            <a:r>
              <a:rPr lang="ko-KR" altLang="en-US"/>
              <a:t>기계적인</a:t>
            </a:r>
            <a:r>
              <a:rPr lang="en-US" altLang="ko-KR"/>
              <a:t>, </a:t>
            </a:r>
            <a:r>
              <a:rPr lang="ko-KR" altLang="en-US"/>
              <a:t>빠른 이미지를 떠올림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이런 추상적인 이미지 말고 정확한 의미에 대해 알아보자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549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73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85365-8376-4996-BDD6-F39608FADAF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79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7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0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86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2383" y="107523"/>
            <a:ext cx="8768862" cy="849253"/>
          </a:xfrm>
        </p:spPr>
        <p:txBody>
          <a:bodyPr/>
          <a:lstStyle>
            <a:lvl1pPr>
              <a:defRPr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68636"/>
            <a:ext cx="10515600" cy="50977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449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2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21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32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5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5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AB45-FB6F-4C0D-AF1B-0581824C75D3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D0AC4-BB10-4CC4-AC35-9D6D583ED8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22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4815" y="48908"/>
            <a:ext cx="8768862" cy="84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28704"/>
            <a:ext cx="10515600" cy="5137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48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9B03AB45-FB6F-4C0D-AF1B-0581824C75D3}" type="datetimeFigureOut">
              <a:rPr lang="ko-KR" altLang="en-US" smtClean="0"/>
              <a:pPr/>
              <a:t>2024-06-25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13985" y="63939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im jung chul Gothic Regular" panose="020B0503000000000000" pitchFamily="50" charset="-127"/>
                <a:ea typeface="Kim jung chul Gothic Regular" panose="020B0503000000000000" pitchFamily="50" charset="-127"/>
              </a:defRPr>
            </a:lvl1pPr>
          </a:lstStyle>
          <a:p>
            <a:fld id="{BDFD0AC4-BB10-4CC4-AC35-9D6D583ED80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2D5816-A1A1-520C-D7A9-4C8D3C44753F}"/>
              </a:ext>
            </a:extLst>
          </p:cNvPr>
          <p:cNvCxnSpPr/>
          <p:nvPr userDrawn="1"/>
        </p:nvCxnSpPr>
        <p:spPr>
          <a:xfrm>
            <a:off x="0" y="6377353"/>
            <a:ext cx="121920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3BDD97D-AB3B-5CED-6092-7BD19A6C9E9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91" y="128094"/>
            <a:ext cx="1669594" cy="3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Pretendard Medium" panose="02000603000000020004" pitchFamily="50" charset="-127"/>
        </a:defRPr>
      </a:lvl1pPr>
    </p:titleStyle>
    <p:bodyStyle>
      <a:lvl1pPr marL="228600" indent="-3600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1pPr>
      <a:lvl2pPr marL="685800" indent="-3600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2pPr>
      <a:lvl3pPr marL="1143000" indent="-3600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3pPr>
      <a:lvl4pPr marL="1600200" indent="-3600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4pPr>
      <a:lvl5pPr marL="2057400" indent="-3600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khynix.co.kr/post/metavision-of-the-sens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ws.skhynix.co.kr/post/cmos-image-sensor-innovation-led-by-sk-hynix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</a:rPr>
              <a:t>  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E2036-8D3D-3C48-304C-6615D19E4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7149" y="3664694"/>
            <a:ext cx="3320782" cy="530087"/>
          </a:xfrm>
        </p:spPr>
        <p:txBody>
          <a:bodyPr>
            <a:normAutofit fontScale="92500"/>
          </a:bodyPr>
          <a:lstStyle/>
          <a:p>
            <a:pPr algn="dist"/>
            <a:r>
              <a:rPr lang="ko-KR" altLang="en-US" b="1" dirty="0">
                <a:latin typeface="Arial Rounded MT Bold" panose="020F0704030504030204" pitchFamily="34" charset="0"/>
              </a:rPr>
              <a:t>스마트 팩토리 심화 </a:t>
            </a:r>
            <a:r>
              <a:rPr lang="en-US" altLang="ko-KR" b="1" dirty="0">
                <a:latin typeface="Arial Rounded MT Bold" panose="020F0704030504030204" pitchFamily="34" charset="0"/>
              </a:rPr>
              <a:t>2</a:t>
            </a:r>
            <a:r>
              <a:rPr lang="ko-KR" altLang="en-US" b="1" dirty="0">
                <a:latin typeface="Arial Rounded MT Bold" panose="020F0704030504030204" pitchFamily="34" charset="0"/>
              </a:rPr>
              <a:t>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1B1D-CD7D-EE4E-41B0-87A1CCAA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6" y="3664694"/>
            <a:ext cx="3021223" cy="456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78D3EA-D15D-AC23-FCDE-3921C4292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59D44-8929-10F4-AB8C-A6FAA90497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36" y="2667000"/>
            <a:ext cx="3698753" cy="79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43518-1964-2634-C923-CC750AE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아날로그</a:t>
            </a:r>
            <a:r>
              <a:rPr lang="en-US" altLang="ko-KR"/>
              <a:t>/</a:t>
            </a:r>
            <a:r>
              <a:rPr lang="ko-KR" altLang="en-US"/>
              <a:t>디지털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A74C1C-4727-38D8-D6F5-8EA30F8EC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NanumGothicBold"/>
              </a:rPr>
              <a:t>한국정보통신기술협회 용어사전</a:t>
            </a:r>
            <a:br>
              <a:rPr lang="en-US" altLang="ko-KR">
                <a:latin typeface="NanumGothicBold"/>
              </a:rPr>
            </a:br>
            <a:endParaRPr lang="en-US" altLang="ko-KR"/>
          </a:p>
          <a:p>
            <a:r>
              <a:rPr lang="ko-KR" altLang="en-US" b="1">
                <a:solidFill>
                  <a:schemeClr val="accent5"/>
                </a:solidFill>
              </a:rPr>
              <a:t>아날로그</a:t>
            </a:r>
            <a:endParaRPr lang="en-US" altLang="ko-KR" b="1">
              <a:solidFill>
                <a:schemeClr val="accent5"/>
              </a:solidFill>
            </a:endParaRPr>
          </a:p>
          <a:p>
            <a:pPr lvl="1"/>
            <a:r>
              <a:rPr lang="ko-KR" altLang="en-US" b="0" i="0">
                <a:effectLst/>
                <a:latin typeface="NanumGothicBold"/>
              </a:rPr>
              <a:t>연속적으로 변화하는 물리량을 표현하는 데 사용하는 용어</a:t>
            </a:r>
            <a:br>
              <a:rPr lang="en-US" altLang="ko-KR">
                <a:latin typeface="NanumGothicBold"/>
              </a:rPr>
            </a:br>
            <a:endParaRPr lang="en-US" altLang="ko-KR">
              <a:latin typeface="NanumGothicBold"/>
            </a:endParaRPr>
          </a:p>
          <a:p>
            <a:r>
              <a:rPr lang="ko-KR" altLang="en-US" b="1">
                <a:solidFill>
                  <a:schemeClr val="accent6"/>
                </a:solidFill>
                <a:latin typeface="NanumGothicBold"/>
              </a:rPr>
              <a:t>디지털</a:t>
            </a:r>
            <a:endParaRPr lang="en-US" altLang="ko-KR" b="1">
              <a:solidFill>
                <a:schemeClr val="accent6"/>
              </a:solidFill>
              <a:latin typeface="NanumGothicBold"/>
            </a:endParaRPr>
          </a:p>
          <a:p>
            <a:pPr lvl="1"/>
            <a:r>
              <a:rPr lang="ko-KR" altLang="en-US" b="0" i="0">
                <a:effectLst/>
                <a:latin typeface="NanumGothicBold"/>
              </a:rPr>
              <a:t>데이터나 물리적인 양을 </a:t>
            </a:r>
            <a:r>
              <a:rPr lang="en-US" altLang="ko-KR" b="0" i="0">
                <a:effectLst/>
                <a:latin typeface="NanumGothicBold"/>
              </a:rPr>
              <a:t>0</a:t>
            </a:r>
            <a:r>
              <a:rPr lang="ko-KR" altLang="en-US" b="0" i="0">
                <a:effectLst/>
                <a:latin typeface="NanumGothicBold"/>
              </a:rPr>
              <a:t>과 </a:t>
            </a:r>
            <a:r>
              <a:rPr lang="en-US" altLang="ko-KR" b="0" i="0">
                <a:effectLst/>
                <a:latin typeface="NanumGothicBold"/>
              </a:rPr>
              <a:t>1</a:t>
            </a:r>
            <a:r>
              <a:rPr lang="ko-KR" altLang="en-US" b="0" i="0">
                <a:effectLst/>
                <a:latin typeface="NanumGothicBold"/>
              </a:rPr>
              <a:t>이라는 </a:t>
            </a:r>
            <a:r>
              <a:rPr lang="en-US" altLang="ko-KR" b="0" i="0">
                <a:effectLst/>
                <a:latin typeface="NanumGothicBold"/>
              </a:rPr>
              <a:t>2</a:t>
            </a:r>
            <a:r>
              <a:rPr lang="ko-KR" altLang="en-US" b="0" i="0">
                <a:effectLst/>
                <a:latin typeface="NanumGothicBold"/>
              </a:rPr>
              <a:t>진 부호의 숫자로 표현하는 것</a:t>
            </a:r>
            <a:endParaRPr lang="ko-KR" altLang="en-US"/>
          </a:p>
        </p:txBody>
      </p:sp>
      <p:pic>
        <p:nvPicPr>
          <p:cNvPr id="4098" name="Picture 2" descr="물음표 - 뽐뿌:짤방갤러리">
            <a:extLst>
              <a:ext uri="{FF2B5EF4-FFF2-40B4-BE49-F238E27FC236}">
                <a16:creationId xmlns:a16="http://schemas.microsoft.com/office/drawing/2014/main" id="{736EF0C5-DB67-3885-B800-7D35C502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757" y="691661"/>
            <a:ext cx="2946689" cy="184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7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43518-1964-2634-C923-CC750AE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아날로그</a:t>
            </a:r>
            <a:r>
              <a:rPr lang="en-US" altLang="ko-KR"/>
              <a:t>/</a:t>
            </a:r>
            <a:r>
              <a:rPr lang="ko-KR" altLang="en-US"/>
              <a:t>디지털</a:t>
            </a:r>
          </a:p>
        </p:txBody>
      </p:sp>
      <p:pic>
        <p:nvPicPr>
          <p:cNvPr id="5" name="그래픽 4" descr="시계 윤곽선">
            <a:extLst>
              <a:ext uri="{FF2B5EF4-FFF2-40B4-BE49-F238E27FC236}">
                <a16:creationId xmlns:a16="http://schemas.microsoft.com/office/drawing/2014/main" id="{DDC06881-D1FD-3F76-597D-07DE0E91C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85761" y="2396662"/>
            <a:ext cx="3370118" cy="3370118"/>
          </a:xfrm>
          <a:prstGeom prst="rect">
            <a:avLst/>
          </a:prstGeom>
        </p:spPr>
      </p:pic>
      <p:sp>
        <p:nvSpPr>
          <p:cNvPr id="6" name="원호 5">
            <a:extLst>
              <a:ext uri="{FF2B5EF4-FFF2-40B4-BE49-F238E27FC236}">
                <a16:creationId xmlns:a16="http://schemas.microsoft.com/office/drawing/2014/main" id="{7E1F4F9D-716C-37B3-7AD3-BFE261FA529A}"/>
              </a:ext>
            </a:extLst>
          </p:cNvPr>
          <p:cNvSpPr/>
          <p:nvPr/>
        </p:nvSpPr>
        <p:spPr>
          <a:xfrm rot="1800000">
            <a:off x="1838682" y="3368253"/>
            <a:ext cx="1094846" cy="1094846"/>
          </a:xfrm>
          <a:prstGeom prst="arc">
            <a:avLst>
              <a:gd name="adj1" fmla="val 8720627"/>
              <a:gd name="adj2" fmla="val 17593568"/>
            </a:avLst>
          </a:prstGeom>
          <a:ln w="412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D004A1-B57A-904C-D8D1-D1854EF40107}"/>
              </a:ext>
            </a:extLst>
          </p:cNvPr>
          <p:cNvCxnSpPr/>
          <p:nvPr/>
        </p:nvCxnSpPr>
        <p:spPr>
          <a:xfrm>
            <a:off x="577625" y="2242275"/>
            <a:ext cx="378638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C458D0-674A-504F-E01E-A3831F772543}"/>
              </a:ext>
            </a:extLst>
          </p:cNvPr>
          <p:cNvSpPr txBox="1"/>
          <p:nvPr/>
        </p:nvSpPr>
        <p:spPr>
          <a:xfrm>
            <a:off x="1016980" y="181701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시계 바늘이 </a:t>
            </a:r>
            <a:r>
              <a:rPr lang="ko-KR" altLang="en-US" b="1">
                <a:solidFill>
                  <a:schemeClr val="accent5"/>
                </a:solidFill>
              </a:rPr>
              <a:t>연속적</a:t>
            </a:r>
            <a:r>
              <a:rPr lang="ko-KR" altLang="en-US"/>
              <a:t>으로 이동</a:t>
            </a:r>
          </a:p>
        </p:txBody>
      </p:sp>
      <p:pic>
        <p:nvPicPr>
          <p:cNvPr id="5122" name="Picture 2" descr="쉽게 수정하거나 편집할 수 있는 디지털 시계 로열티 무료 사진, 그림, 이미지 그리고 스톡포토그래피. Image 196014739">
            <a:extLst>
              <a:ext uri="{FF2B5EF4-FFF2-40B4-BE49-F238E27FC236}">
                <a16:creationId xmlns:a16="http://schemas.microsoft.com/office/drawing/2014/main" id="{EC71A280-45D3-D443-4303-9563EB865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6" b="20760"/>
          <a:stretch/>
        </p:blipFill>
        <p:spPr bwMode="auto">
          <a:xfrm>
            <a:off x="7565116" y="3028271"/>
            <a:ext cx="4049259" cy="23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4CB25C-3D32-2F36-3869-23F2C1F0BFF6}"/>
              </a:ext>
            </a:extLst>
          </p:cNvPr>
          <p:cNvSpPr txBox="1"/>
          <p:nvPr/>
        </p:nvSpPr>
        <p:spPr>
          <a:xfrm>
            <a:off x="577625" y="231431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09:00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65367-FD47-48CA-F7DF-1C84F91EFF50}"/>
              </a:ext>
            </a:extLst>
          </p:cNvPr>
          <p:cNvSpPr txBox="1"/>
          <p:nvPr/>
        </p:nvSpPr>
        <p:spPr>
          <a:xfrm>
            <a:off x="3517906" y="231431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14:00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F3FB2-E66C-0A0F-6EB0-E13ECB67AD3C}"/>
              </a:ext>
            </a:extLst>
          </p:cNvPr>
          <p:cNvSpPr txBox="1"/>
          <p:nvPr/>
        </p:nvSpPr>
        <p:spPr>
          <a:xfrm>
            <a:off x="8021010" y="246661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09:00</a:t>
            </a: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2AF8ED-5D4E-A9E3-BF98-FF3ED97325A5}"/>
              </a:ext>
            </a:extLst>
          </p:cNvPr>
          <p:cNvSpPr/>
          <p:nvPr/>
        </p:nvSpPr>
        <p:spPr>
          <a:xfrm>
            <a:off x="8378274" y="2255451"/>
            <a:ext cx="96072" cy="9607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28808-B121-9BEB-3DDA-EF8941634246}"/>
              </a:ext>
            </a:extLst>
          </p:cNvPr>
          <p:cNvSpPr txBox="1"/>
          <p:nvPr/>
        </p:nvSpPr>
        <p:spPr>
          <a:xfrm>
            <a:off x="9136410" y="246661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09:01</a:t>
            </a:r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A0D4B-7CF5-A8EF-2CCD-94E37A77DB17}"/>
              </a:ext>
            </a:extLst>
          </p:cNvPr>
          <p:cNvSpPr/>
          <p:nvPr/>
        </p:nvSpPr>
        <p:spPr>
          <a:xfrm>
            <a:off x="9493674" y="2255451"/>
            <a:ext cx="96072" cy="9607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CF69E-9A4F-C671-613D-8046884B53F8}"/>
              </a:ext>
            </a:extLst>
          </p:cNvPr>
          <p:cNvSpPr txBox="1"/>
          <p:nvPr/>
        </p:nvSpPr>
        <p:spPr>
          <a:xfrm>
            <a:off x="10251810" y="2468606"/>
            <a:ext cx="8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09:02</a:t>
            </a:r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0FF4BAF-5353-61BE-6E82-91264F7478C7}"/>
              </a:ext>
            </a:extLst>
          </p:cNvPr>
          <p:cNvSpPr/>
          <p:nvPr/>
        </p:nvSpPr>
        <p:spPr>
          <a:xfrm>
            <a:off x="10609074" y="2257440"/>
            <a:ext cx="96072" cy="9607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AF449-5D72-163C-4A44-7A67A9D8EB25}"/>
              </a:ext>
            </a:extLst>
          </p:cNvPr>
          <p:cNvSpPr txBox="1"/>
          <p:nvPr/>
        </p:nvSpPr>
        <p:spPr>
          <a:xfrm>
            <a:off x="8018751" y="1820233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시계 숫자가 </a:t>
            </a:r>
            <a:r>
              <a:rPr lang="ko-KR" altLang="en-US" b="1">
                <a:solidFill>
                  <a:schemeClr val="accent6"/>
                </a:solidFill>
              </a:rPr>
              <a:t>불연속적</a:t>
            </a:r>
            <a:r>
              <a:rPr lang="ko-KR" altLang="en-US"/>
              <a:t>으로 변화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9CE3E00-B9AB-C41D-34CF-EF9658729346}"/>
              </a:ext>
            </a:extLst>
          </p:cNvPr>
          <p:cNvCxnSpPr/>
          <p:nvPr/>
        </p:nvCxnSpPr>
        <p:spPr>
          <a:xfrm>
            <a:off x="4364014" y="3028271"/>
            <a:ext cx="350497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11E0C1-9C57-57C9-FEBA-146906FFF0E7}"/>
              </a:ext>
            </a:extLst>
          </p:cNvPr>
          <p:cNvSpPr txBox="1"/>
          <p:nvPr/>
        </p:nvSpPr>
        <p:spPr>
          <a:xfrm>
            <a:off x="4401129" y="3167882"/>
            <a:ext cx="3430747" cy="1690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/>
              <a:t>Analogue to Digital </a:t>
            </a:r>
            <a:r>
              <a:rPr lang="ko-KR" altLang="en-US" sz="2400"/>
              <a:t>변환</a:t>
            </a:r>
            <a:endParaRPr lang="en-US" altLang="ko-KR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u="sng"/>
              <a:t>샘플링</a:t>
            </a:r>
            <a:r>
              <a:rPr lang="en-US" altLang="ko-KR" sz="2400" u="sng"/>
              <a:t>, Sampling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u="sng"/>
              <a:t>양자화</a:t>
            </a:r>
            <a:r>
              <a:rPr lang="en-US" altLang="ko-KR" sz="2400" u="sng"/>
              <a:t>, Quantization</a:t>
            </a:r>
          </a:p>
        </p:txBody>
      </p:sp>
    </p:spTree>
    <p:extLst>
      <p:ext uri="{BB962C8B-B14F-4D97-AF65-F5344CB8AC3E}">
        <p14:creationId xmlns:p14="http://schemas.microsoft.com/office/powerpoint/2010/main" val="226930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43518-1964-2634-C923-CC750AE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디지털 변환 </a:t>
            </a:r>
            <a:r>
              <a:rPr lang="en-US" altLang="ko-KR"/>
              <a:t>- </a:t>
            </a:r>
            <a:r>
              <a:rPr lang="ko-KR" altLang="en-US"/>
              <a:t>샘플링</a:t>
            </a:r>
            <a:r>
              <a:rPr lang="en-US" altLang="ko-KR"/>
              <a:t>, Sampling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A74C1C-4727-38D8-D6F5-8EA30F8EC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>
                <a:latin typeface="+mn-lt"/>
              </a:rPr>
              <a:t>특정 주기</a:t>
            </a:r>
            <a:r>
              <a:rPr lang="en-US" altLang="ko-KR" sz="2800">
                <a:latin typeface="+mn-lt"/>
              </a:rPr>
              <a:t>(Frequency, </a:t>
            </a:r>
            <a:r>
              <a:rPr lang="ko-KR" altLang="en-US" sz="2800">
                <a:latin typeface="+mn-lt"/>
              </a:rPr>
              <a:t>가로축</a:t>
            </a:r>
            <a:r>
              <a:rPr lang="en-US" altLang="ko-KR" sz="2800">
                <a:latin typeface="+mn-lt"/>
              </a:rPr>
              <a:t>)</a:t>
            </a:r>
            <a:r>
              <a:rPr lang="ko-KR" altLang="en-US" sz="2800">
                <a:latin typeface="+mn-lt"/>
              </a:rPr>
              <a:t>로 아날로그 데이터의 값을 기록</a:t>
            </a:r>
            <a:endParaRPr lang="en-US" altLang="ko-KR" sz="2800">
              <a:latin typeface="+mn-lt"/>
            </a:endParaRPr>
          </a:p>
          <a:p>
            <a:r>
              <a:rPr lang="en-US" altLang="ko-KR" sz="2800">
                <a:latin typeface="+mn-lt"/>
              </a:rPr>
              <a:t>1</a:t>
            </a:r>
            <a:r>
              <a:rPr lang="ko-KR" altLang="en-US" sz="2800">
                <a:latin typeface="+mn-lt"/>
              </a:rPr>
              <a:t>초에 </a:t>
            </a:r>
            <a:r>
              <a:rPr lang="en-US" altLang="ko-KR" sz="2800">
                <a:latin typeface="+mn-lt"/>
              </a:rPr>
              <a:t>60</a:t>
            </a:r>
            <a:r>
              <a:rPr lang="ko-KR" altLang="en-US" sz="2800">
                <a:latin typeface="+mn-lt"/>
              </a:rPr>
              <a:t>번 샘플링</a:t>
            </a:r>
            <a:r>
              <a:rPr lang="en-US" altLang="ko-KR" sz="2800">
                <a:latin typeface="+mn-lt"/>
              </a:rPr>
              <a:t>(Sample rate)</a:t>
            </a:r>
            <a:r>
              <a:rPr lang="ko-KR" altLang="en-US" sz="2800">
                <a:latin typeface="+mn-lt"/>
              </a:rPr>
              <a:t> </a:t>
            </a:r>
            <a:r>
              <a:rPr lang="en-US" altLang="ko-KR" sz="2800">
                <a:latin typeface="+mn-lt"/>
              </a:rPr>
              <a:t>= </a:t>
            </a:r>
            <a:r>
              <a:rPr lang="en-US" altLang="ko-KR" sz="2800" b="1">
                <a:solidFill>
                  <a:schemeClr val="accent5"/>
                </a:solidFill>
                <a:latin typeface="+mn-lt"/>
              </a:rPr>
              <a:t>60Hz (FPS)</a:t>
            </a:r>
          </a:p>
          <a:p>
            <a:r>
              <a:rPr lang="ko-KR" altLang="en-US" sz="2800">
                <a:latin typeface="+mn-lt"/>
              </a:rPr>
              <a:t>샘플링 더 촘촘하게 할 수록 실제 장면과 가까워짐</a:t>
            </a:r>
            <a:endParaRPr lang="en-US" altLang="ko-KR" sz="2800">
              <a:latin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77544A-2A62-076B-786E-762557AEA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5"/>
          <a:stretch/>
        </p:blipFill>
        <p:spPr>
          <a:xfrm>
            <a:off x="2898474" y="2652488"/>
            <a:ext cx="6192771" cy="362571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195FCAB-5DEA-9114-8BB8-3B7C730B522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233375" y="2895000"/>
            <a:ext cx="1186582" cy="38242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6817-F9AA-59BE-4C8E-C3BDA78B4D87}"/>
              </a:ext>
            </a:extLst>
          </p:cNvPr>
          <p:cNvSpPr txBox="1"/>
          <p:nvPr/>
        </p:nvSpPr>
        <p:spPr>
          <a:xfrm>
            <a:off x="7419957" y="271033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(7, 126.123)</a:t>
            </a: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C1789E9-5603-7E65-3326-DFFC1F0EC1C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619741" y="3264332"/>
            <a:ext cx="2232798" cy="740998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BCDEF6-1912-77A5-2F40-48080DD60893}"/>
              </a:ext>
            </a:extLst>
          </p:cNvPr>
          <p:cNvSpPr txBox="1"/>
          <p:nvPr/>
        </p:nvSpPr>
        <p:spPr>
          <a:xfrm>
            <a:off x="8852539" y="307966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(8, 87.654)</a:t>
            </a: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6FD594-C388-2C12-8DC6-488084F8D215}"/>
              </a:ext>
            </a:extLst>
          </p:cNvPr>
          <p:cNvCxnSpPr>
            <a:cxnSpLocks/>
          </p:cNvCxnSpPr>
          <p:nvPr/>
        </p:nvCxnSpPr>
        <p:spPr>
          <a:xfrm flipV="1">
            <a:off x="6987126" y="4035749"/>
            <a:ext cx="2000181" cy="73210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CCFFA0-F67E-86AA-3AD6-0C50C702C1CA}"/>
              </a:ext>
            </a:extLst>
          </p:cNvPr>
          <p:cNvSpPr txBox="1"/>
          <p:nvPr/>
        </p:nvSpPr>
        <p:spPr>
          <a:xfrm>
            <a:off x="8987307" y="379110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(9, 52.614)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DF86DE-726A-EC70-9D42-887B8F2DC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015" y="2586338"/>
            <a:ext cx="6586259" cy="37354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B43518-1964-2634-C923-CC750AE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디지털 변환 </a:t>
            </a:r>
            <a:r>
              <a:rPr lang="en-US" altLang="ko-KR"/>
              <a:t>- </a:t>
            </a:r>
            <a:r>
              <a:rPr lang="ko-KR" altLang="en-US"/>
              <a:t>양자화</a:t>
            </a:r>
            <a:r>
              <a:rPr lang="en-US" altLang="ko-KR"/>
              <a:t>, Quantization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A74C1C-4727-38D8-D6F5-8EA30F8E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6"/>
            <a:ext cx="10515600" cy="1497421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+mn-lt"/>
              </a:rPr>
              <a:t>특정 단위</a:t>
            </a:r>
            <a:r>
              <a:rPr lang="en-US" altLang="ko-KR" sz="2400" dirty="0">
                <a:latin typeface="+mn-lt"/>
              </a:rPr>
              <a:t>(Bit, </a:t>
            </a:r>
            <a:r>
              <a:rPr lang="ko-KR" altLang="en-US" sz="2400" dirty="0">
                <a:latin typeface="+mn-lt"/>
              </a:rPr>
              <a:t>세로축</a:t>
            </a:r>
            <a:r>
              <a:rPr lang="en-US" altLang="ko-KR" sz="2400" dirty="0">
                <a:latin typeface="+mn-lt"/>
              </a:rPr>
              <a:t>)</a:t>
            </a:r>
            <a:r>
              <a:rPr lang="ko-KR" altLang="en-US" sz="2400" dirty="0">
                <a:latin typeface="+mn-lt"/>
              </a:rPr>
              <a:t>로 아날로그 데이터의 값을 수정</a:t>
            </a:r>
            <a:endParaRPr lang="en-US" altLang="ko-KR" sz="2400" dirty="0">
              <a:latin typeface="+mn-lt"/>
            </a:endParaRPr>
          </a:p>
          <a:p>
            <a:r>
              <a:rPr lang="en-US" altLang="ko-KR" sz="2400" dirty="0">
                <a:solidFill>
                  <a:schemeClr val="accent5"/>
                </a:solidFill>
                <a:latin typeface="+mn-lt"/>
              </a:rPr>
              <a:t>8bit</a:t>
            </a:r>
            <a:r>
              <a:rPr lang="ko-KR" altLang="en-US" sz="2400" dirty="0">
                <a:latin typeface="+mn-lt"/>
              </a:rPr>
              <a:t> 컬러 </a:t>
            </a:r>
            <a:r>
              <a:rPr lang="en-US" altLang="ko-KR" sz="2400" dirty="0">
                <a:latin typeface="+mn-lt"/>
              </a:rPr>
              <a:t>= 2</a:t>
            </a:r>
            <a:r>
              <a:rPr lang="ko-KR" altLang="en-US" sz="2400" dirty="0">
                <a:latin typeface="+mn-lt"/>
              </a:rPr>
              <a:t>의 </a:t>
            </a:r>
            <a:r>
              <a:rPr lang="en-US" altLang="ko-KR" sz="2400" dirty="0">
                <a:latin typeface="+mn-lt"/>
              </a:rPr>
              <a:t>8</a:t>
            </a:r>
            <a:r>
              <a:rPr lang="ko-KR" altLang="en-US" sz="2400" dirty="0">
                <a:latin typeface="+mn-lt"/>
              </a:rPr>
              <a:t>승 </a:t>
            </a:r>
            <a:r>
              <a:rPr lang="en-US" altLang="ko-KR" sz="2400" dirty="0">
                <a:latin typeface="+mn-lt"/>
              </a:rPr>
              <a:t>= </a:t>
            </a:r>
            <a:r>
              <a:rPr lang="en-US" altLang="ko-KR" sz="2400" dirty="0">
                <a:solidFill>
                  <a:schemeClr val="accent5"/>
                </a:solidFill>
                <a:latin typeface="+mn-lt"/>
              </a:rPr>
              <a:t>256</a:t>
            </a:r>
            <a:r>
              <a:rPr lang="en-US" altLang="ko-KR" sz="2400" dirty="0">
                <a:latin typeface="+mn-lt"/>
              </a:rPr>
              <a:t>, </a:t>
            </a:r>
            <a:r>
              <a:rPr lang="en-US" altLang="ko-KR" sz="2400" dirty="0">
                <a:solidFill>
                  <a:schemeClr val="accent6"/>
                </a:solidFill>
                <a:latin typeface="+mn-lt"/>
              </a:rPr>
              <a:t>24bit</a:t>
            </a:r>
            <a:r>
              <a:rPr lang="en-US" altLang="ko-KR" sz="2400" dirty="0">
                <a:latin typeface="+mn-lt"/>
              </a:rPr>
              <a:t> </a:t>
            </a:r>
            <a:r>
              <a:rPr lang="ko-KR" altLang="en-US" sz="2400" dirty="0">
                <a:latin typeface="+mn-lt"/>
              </a:rPr>
              <a:t>컬러 </a:t>
            </a:r>
            <a:r>
              <a:rPr lang="en-US" altLang="ko-KR" sz="2400" dirty="0">
                <a:latin typeface="+mn-lt"/>
              </a:rPr>
              <a:t>= 2</a:t>
            </a:r>
            <a:r>
              <a:rPr lang="ko-KR" altLang="en-US" sz="2400" dirty="0">
                <a:latin typeface="+mn-lt"/>
              </a:rPr>
              <a:t>의 </a:t>
            </a:r>
            <a:r>
              <a:rPr lang="en-US" altLang="ko-KR" sz="2400" dirty="0">
                <a:latin typeface="+mn-lt"/>
              </a:rPr>
              <a:t>24</a:t>
            </a:r>
            <a:r>
              <a:rPr lang="ko-KR" altLang="en-US" sz="2400" dirty="0">
                <a:latin typeface="+mn-lt"/>
              </a:rPr>
              <a:t>승 </a:t>
            </a:r>
            <a:r>
              <a:rPr lang="en-US" altLang="ko-KR" sz="2400" dirty="0">
                <a:latin typeface="+mn-lt"/>
              </a:rPr>
              <a:t>= </a:t>
            </a:r>
            <a:r>
              <a:rPr lang="ko-KR" altLang="en-US" sz="2400" dirty="0">
                <a:solidFill>
                  <a:schemeClr val="accent6"/>
                </a:solidFill>
                <a:latin typeface="+mn-lt"/>
              </a:rPr>
              <a:t>더 자연스러움</a:t>
            </a:r>
            <a:endParaRPr lang="en-US" altLang="ko-KR" sz="2400" dirty="0">
              <a:solidFill>
                <a:schemeClr val="accent6"/>
              </a:solidFill>
              <a:latin typeface="+mn-lt"/>
            </a:endParaRPr>
          </a:p>
          <a:p>
            <a:r>
              <a:rPr lang="ko-KR" altLang="en-US" sz="2400" dirty="0">
                <a:latin typeface="+mn-lt"/>
              </a:rPr>
              <a:t>양자화를 더 촘촘히 할 수록 실제 장면과 더 </a:t>
            </a:r>
            <a:r>
              <a:rPr lang="ko-KR" altLang="en-US" sz="2400" dirty="0" err="1">
                <a:latin typeface="+mn-lt"/>
              </a:rPr>
              <a:t>비슷해짐</a:t>
            </a:r>
            <a:endParaRPr lang="en-US" altLang="ko-KR" sz="2400" dirty="0">
              <a:latin typeface="+mn-lt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195FCAB-5DEA-9114-8BB8-3B7C730B522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096000" y="2734464"/>
            <a:ext cx="1344466" cy="22120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9C6817-F9AA-59BE-4C8E-C3BDA78B4D87}"/>
              </a:ext>
            </a:extLst>
          </p:cNvPr>
          <p:cNvSpPr txBox="1"/>
          <p:nvPr/>
        </p:nvSpPr>
        <p:spPr>
          <a:xfrm>
            <a:off x="7440466" y="254979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(7, </a:t>
            </a:r>
            <a:r>
              <a:rPr lang="en-US" altLang="ko-KR" b="1"/>
              <a:t>130</a:t>
            </a:r>
            <a:r>
              <a:rPr lang="en-US" altLang="ko-KR"/>
              <a:t>)</a:t>
            </a:r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C1789E9-5603-7E65-3326-DFFC1F0EC1C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581104" y="2975951"/>
            <a:ext cx="2294359" cy="74604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BCDEF6-1912-77A5-2F40-48080DD60893}"/>
              </a:ext>
            </a:extLst>
          </p:cNvPr>
          <p:cNvSpPr txBox="1"/>
          <p:nvPr/>
        </p:nvSpPr>
        <p:spPr>
          <a:xfrm>
            <a:off x="8875463" y="279128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(8, </a:t>
            </a:r>
            <a:r>
              <a:rPr lang="en-US" altLang="ko-KR" b="1"/>
              <a:t>80</a:t>
            </a:r>
            <a:r>
              <a:rPr lang="en-US" altLang="ko-KR"/>
              <a:t>)</a:t>
            </a:r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6FD594-C388-2C12-8DC6-488084F8D215}"/>
              </a:ext>
            </a:extLst>
          </p:cNvPr>
          <p:cNvCxnSpPr>
            <a:cxnSpLocks/>
          </p:cNvCxnSpPr>
          <p:nvPr/>
        </p:nvCxnSpPr>
        <p:spPr>
          <a:xfrm flipV="1">
            <a:off x="7006107" y="3683364"/>
            <a:ext cx="2031046" cy="84999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CCFFA0-F67E-86AA-3AD6-0C50C702C1CA}"/>
              </a:ext>
            </a:extLst>
          </p:cNvPr>
          <p:cNvSpPr txBox="1"/>
          <p:nvPr/>
        </p:nvSpPr>
        <p:spPr>
          <a:xfrm>
            <a:off x="9037153" y="351271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(9, </a:t>
            </a:r>
            <a:r>
              <a:rPr lang="en-US" altLang="ko-KR" b="1"/>
              <a:t>50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47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2A675-6E7B-61DF-20DA-FB4C206C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퀴즈</a:t>
            </a:r>
            <a:r>
              <a:rPr lang="en-US" altLang="ko-KR"/>
              <a:t>! Bitrate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8D9A3-CC65-C2D5-C13A-B33139762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7"/>
            <a:ext cx="10515600" cy="1821798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아래 표는 유튜브에서 요구하는 비트 전송률</a:t>
            </a:r>
            <a:r>
              <a:rPr lang="en-US" altLang="ko-KR" sz="2800" dirty="0"/>
              <a:t>(Bitrate)</a:t>
            </a:r>
          </a:p>
          <a:p>
            <a:r>
              <a:rPr lang="en-US" altLang="ko-KR" sz="2800" dirty="0"/>
              <a:t>1080p, 24FPS </a:t>
            </a:r>
            <a:r>
              <a:rPr lang="ko-KR" altLang="en-US" sz="2800" dirty="0"/>
              <a:t>영상을 업로드 한다고 했을 때 </a:t>
            </a:r>
            <a:r>
              <a:rPr lang="ko-KR" altLang="en-US" sz="2800" dirty="0">
                <a:solidFill>
                  <a:schemeClr val="accent2"/>
                </a:solidFill>
              </a:rPr>
              <a:t>양자화 단위</a:t>
            </a:r>
            <a:r>
              <a:rPr lang="en-US" altLang="ko-KR" sz="2800" dirty="0">
                <a:solidFill>
                  <a:schemeClr val="accent2"/>
                </a:solidFill>
              </a:rPr>
              <a:t>(Bit)</a:t>
            </a:r>
            <a:r>
              <a:rPr lang="ko-KR" altLang="en-US" sz="2800" dirty="0"/>
              <a:t>는 얼마가 되어야 할까</a:t>
            </a:r>
            <a:r>
              <a:rPr lang="en-US" altLang="ko-KR" sz="2800" dirty="0"/>
              <a:t>? (</a:t>
            </a:r>
            <a:r>
              <a:rPr lang="ko-KR" altLang="en-US" sz="2800" dirty="0"/>
              <a:t>영상 압축은 하지 않음</a:t>
            </a:r>
            <a:r>
              <a:rPr lang="en-US" altLang="ko-KR" sz="2800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899E8F-5148-A15B-E604-65DF8C9D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185" y="2890434"/>
            <a:ext cx="6102527" cy="3139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34C0E-00A3-8B9A-98B5-BE6428C22262}"/>
              </a:ext>
            </a:extLst>
          </p:cNvPr>
          <p:cNvSpPr txBox="1"/>
          <p:nvPr/>
        </p:nvSpPr>
        <p:spPr>
          <a:xfrm>
            <a:off x="838200" y="2890434"/>
            <a:ext cx="4716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🎶 비트 전송률 </a:t>
            </a:r>
            <a:r>
              <a:rPr lang="en-US" altLang="ko-KR" dirty="0"/>
              <a:t>(Bitrate)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해상도 </a:t>
            </a:r>
            <a:r>
              <a:rPr lang="en-US" altLang="ko-KR" dirty="0"/>
              <a:t>x </a:t>
            </a:r>
            <a:r>
              <a:rPr lang="ko-KR" altLang="en-US" dirty="0"/>
              <a:t>초당 프레임 수 </a:t>
            </a:r>
            <a:r>
              <a:rPr lang="en-US" altLang="ko-KR" dirty="0"/>
              <a:t>x </a:t>
            </a:r>
            <a:r>
              <a:rPr lang="ko-KR" altLang="en-US" dirty="0"/>
              <a:t>픽셀 단위 데이터 크기</a:t>
            </a:r>
          </a:p>
        </p:txBody>
      </p:sp>
    </p:spTree>
    <p:extLst>
      <p:ext uri="{BB962C8B-B14F-4D97-AF65-F5344CB8AC3E}">
        <p14:creationId xmlns:p14="http://schemas.microsoft.com/office/powerpoint/2010/main" val="53317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43518-1964-2634-C923-CC750AE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디지털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A74C1C-4727-38D8-D6F5-8EA30F8EC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>
                <a:latin typeface="+mn-lt"/>
              </a:rPr>
              <a:t>샘플링</a:t>
            </a:r>
            <a:r>
              <a:rPr lang="en-US" altLang="ko-KR" sz="3200">
                <a:latin typeface="+mn-lt"/>
              </a:rPr>
              <a:t>, </a:t>
            </a:r>
            <a:r>
              <a:rPr lang="ko-KR" altLang="en-US" sz="3200">
                <a:latin typeface="+mn-lt"/>
              </a:rPr>
              <a:t>양자화를 거쳐 실제 장면이 </a:t>
            </a:r>
            <a:r>
              <a:rPr lang="ko-KR" altLang="en-US" sz="3200" b="1">
                <a:solidFill>
                  <a:schemeClr val="accent2"/>
                </a:solidFill>
                <a:latin typeface="+mn-lt"/>
              </a:rPr>
              <a:t>픽셀</a:t>
            </a:r>
            <a:r>
              <a:rPr lang="en-US" altLang="ko-KR" sz="3200" b="1">
                <a:solidFill>
                  <a:schemeClr val="accent2"/>
                </a:solidFill>
                <a:latin typeface="+mn-lt"/>
              </a:rPr>
              <a:t>(Pixel) </a:t>
            </a:r>
            <a:r>
              <a:rPr lang="ko-KR" altLang="en-US" sz="3200">
                <a:latin typeface="+mn-lt"/>
              </a:rPr>
              <a:t>단위의 </a:t>
            </a:r>
            <a:r>
              <a:rPr lang="ko-KR" altLang="en-US" sz="3200" u="sng">
                <a:latin typeface="+mn-lt"/>
              </a:rPr>
              <a:t>숫자로만 이루어진</a:t>
            </a:r>
            <a:r>
              <a:rPr lang="ko-KR" altLang="en-US" sz="3200">
                <a:latin typeface="+mn-lt"/>
              </a:rPr>
              <a:t> 영상 데이터로 변환됨</a:t>
            </a:r>
            <a:endParaRPr lang="en-US" altLang="ko-KR" sz="3200">
              <a:latin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BE7104-AFA7-550E-31B2-B6B84E0B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13" y="2143444"/>
            <a:ext cx="8606357" cy="402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7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CC815-3CEF-8063-E107-99A4F930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1. </a:t>
            </a:r>
            <a:r>
              <a:rPr lang="ko-KR" altLang="en-US"/>
              <a:t>영상 데이터 포맷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188C1-8452-8BCA-A136-146E04C0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아래 영상 데이터 포맷 관련 정보에 대해 조사 후 블로그에 정리하고 포스팅 링크 제출</a:t>
            </a:r>
            <a:br>
              <a:rPr lang="en-US" altLang="ko-KR"/>
            </a:b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영상 파일의 확장자가 의미하는 것 </a:t>
            </a:r>
            <a:r>
              <a:rPr lang="en-US" altLang="ko-KR"/>
              <a:t>(</a:t>
            </a:r>
            <a:r>
              <a:rPr lang="ko-KR" altLang="en-US"/>
              <a:t>컨테이너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mp4, avi, mkv </a:t>
            </a:r>
            <a:r>
              <a:rPr lang="ko-KR" altLang="en-US"/>
              <a:t>등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실제 영상 데이터가 기록되는 방식 </a:t>
            </a:r>
            <a:r>
              <a:rPr lang="en-US" altLang="ko-KR"/>
              <a:t>(</a:t>
            </a:r>
            <a:r>
              <a:rPr lang="ko-KR" altLang="en-US"/>
              <a:t>인코딩</a:t>
            </a:r>
            <a:r>
              <a:rPr lang="en-US" altLang="ko-KR"/>
              <a:t>, </a:t>
            </a:r>
            <a:r>
              <a:rPr lang="ko-KR" altLang="en-US"/>
              <a:t>디코딩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h.264, xvid, hevc </a:t>
            </a:r>
            <a:r>
              <a:rPr lang="ko-KR" altLang="en-US"/>
              <a:t>등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52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427193"/>
            <a:ext cx="9144000" cy="1116107"/>
          </a:xfrm>
        </p:spPr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OpenCV </a:t>
            </a:r>
            <a:r>
              <a:rPr lang="ko-KR" altLang="en-US">
                <a:solidFill>
                  <a:schemeClr val="accent2"/>
                </a:solidFill>
              </a:rPr>
              <a:t>소개 및 설치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030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29574-D5AF-2396-46DD-D2223F57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OpenCV</a:t>
            </a:r>
            <a:r>
              <a:rPr lang="ko-KR" altLang="en-US"/>
              <a:t>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C1E07-3EAA-F335-F44F-E2F56B55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7"/>
            <a:ext cx="10515600" cy="509770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/>
              <a:t>Open Source Computer Vision Library</a:t>
            </a:r>
          </a:p>
          <a:p>
            <a:pPr>
              <a:lnSpc>
                <a:spcPct val="120000"/>
              </a:lnSpc>
            </a:pPr>
            <a:r>
              <a:rPr lang="en-US" altLang="ko-KR" sz="2800" dirty="0"/>
              <a:t>Intel</a:t>
            </a:r>
            <a:r>
              <a:rPr lang="ko-KR" altLang="en-US" sz="2800" dirty="0"/>
              <a:t>에서 최초 개발 </a:t>
            </a:r>
            <a:r>
              <a:rPr lang="en-US" altLang="ko-KR" sz="2800" dirty="0"/>
              <a:t>(1999)</a:t>
            </a:r>
          </a:p>
          <a:p>
            <a:pPr>
              <a:lnSpc>
                <a:spcPct val="120000"/>
              </a:lnSpc>
            </a:pPr>
            <a:r>
              <a:rPr lang="en-US" altLang="ko-KR" sz="2800" dirty="0"/>
              <a:t>C/C++, C#, Python, Java</a:t>
            </a:r>
            <a:r>
              <a:rPr lang="ko-KR" altLang="en-US" sz="2800" dirty="0"/>
              <a:t> 지원</a:t>
            </a:r>
            <a:endParaRPr lang="en-US" altLang="ko-KR" sz="2800" dirty="0"/>
          </a:p>
          <a:p>
            <a:pPr>
              <a:lnSpc>
                <a:spcPct val="120000"/>
              </a:lnSpc>
            </a:pPr>
            <a:r>
              <a:rPr lang="en-US" altLang="ko-KR" sz="2800" dirty="0"/>
              <a:t>500</a:t>
            </a:r>
            <a:r>
              <a:rPr lang="ko-KR" altLang="en-US" sz="2800" dirty="0"/>
              <a:t>가지가 넘는 영상 처리 알고리즘이 최적화 되어있음</a:t>
            </a:r>
            <a:endParaRPr lang="en-US" altLang="ko-KR" sz="2800" dirty="0"/>
          </a:p>
          <a:p>
            <a:pPr>
              <a:lnSpc>
                <a:spcPct val="120000"/>
              </a:lnSpc>
            </a:pPr>
            <a:r>
              <a:rPr lang="en-US" altLang="ko-KR" sz="2800" dirty="0"/>
              <a:t>GPU </a:t>
            </a:r>
            <a:r>
              <a:rPr lang="ko-KR" altLang="en-US" sz="2800" dirty="0"/>
              <a:t>가속 모듈을 지원</a:t>
            </a:r>
            <a:endParaRPr lang="en-US" altLang="ko-KR" sz="2800" dirty="0"/>
          </a:p>
          <a:p>
            <a:pPr>
              <a:lnSpc>
                <a:spcPct val="120000"/>
              </a:lnSpc>
            </a:pPr>
            <a:r>
              <a:rPr lang="ko-KR" altLang="en-US" sz="2800" dirty="0" err="1"/>
              <a:t>머신러닝과</a:t>
            </a:r>
            <a:r>
              <a:rPr lang="ko-KR" altLang="en-US" sz="2800" dirty="0"/>
              <a:t> 관련된 모듈을 포함</a:t>
            </a:r>
            <a:endParaRPr lang="en-US" altLang="ko-KR" sz="2800" dirty="0"/>
          </a:p>
          <a:p>
            <a:pPr>
              <a:lnSpc>
                <a:spcPct val="120000"/>
              </a:lnSpc>
            </a:pPr>
            <a:r>
              <a:rPr lang="ko-KR" altLang="en-US" sz="2800" dirty="0"/>
              <a:t>컴퓨터 비전 분야를 발전시키기 위한 목적</a:t>
            </a:r>
            <a:endParaRPr lang="en-US" altLang="ko-KR" sz="2800" dirty="0"/>
          </a:p>
          <a:p>
            <a:pPr>
              <a:lnSpc>
                <a:spcPct val="120000"/>
              </a:lnSpc>
            </a:pPr>
            <a:endParaRPr lang="ko-KR" altLang="en-US" sz="2800" dirty="0"/>
          </a:p>
        </p:txBody>
      </p:sp>
      <p:pic>
        <p:nvPicPr>
          <p:cNvPr id="6146" name="Picture 2" descr="무료 고무 스탬프. 레드 무료 고무 그런 지 스탬프 인감 벡터 일러스트 레이 션 - 벡터 로열티 무료 사진, 그림, 이미지 그리고  스톡포토그래피. Image 142206133">
            <a:extLst>
              <a:ext uri="{FF2B5EF4-FFF2-40B4-BE49-F238E27FC236}">
                <a16:creationId xmlns:a16="http://schemas.microsoft.com/office/drawing/2014/main" id="{CBE40B12-2560-E90B-B9C8-410BAB9EF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166" y="4293469"/>
            <a:ext cx="3020758" cy="18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penCV - Wikipedia">
            <a:extLst>
              <a:ext uri="{FF2B5EF4-FFF2-40B4-BE49-F238E27FC236}">
                <a16:creationId xmlns:a16="http://schemas.microsoft.com/office/drawing/2014/main" id="{474D762E-77A3-C4F9-7BF4-E9AEFFF2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914" y="1292651"/>
            <a:ext cx="869299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646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29574-D5AF-2396-46DD-D2223F57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OpenCV</a:t>
            </a:r>
            <a:r>
              <a:rPr lang="ko-KR" altLang="en-US"/>
              <a:t>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C1E07-3EAA-F335-F44F-E2F56B55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/>
              <a:t>OpenCV 2.X -</a:t>
            </a:r>
            <a:r>
              <a:rPr lang="ko-KR" altLang="en-US"/>
              <a:t> </a:t>
            </a:r>
            <a:r>
              <a:rPr lang="en-US" altLang="ko-KR"/>
              <a:t>iOS </a:t>
            </a:r>
            <a:r>
              <a:rPr lang="ko-KR" altLang="en-US"/>
              <a:t>및 안드로이드 지원 </a:t>
            </a:r>
            <a:r>
              <a:rPr lang="en-US" altLang="ko-KR"/>
              <a:t>(2009)</a:t>
            </a:r>
          </a:p>
          <a:p>
            <a:pPr>
              <a:lnSpc>
                <a:spcPct val="120000"/>
              </a:lnSpc>
            </a:pPr>
            <a:r>
              <a:rPr lang="en-US" altLang="ko-KR"/>
              <a:t>OpenCV 3.X -</a:t>
            </a:r>
            <a:r>
              <a:rPr lang="ko-KR" altLang="en-US"/>
              <a:t> </a:t>
            </a:r>
            <a:r>
              <a:rPr lang="en-US" altLang="ko-KR"/>
              <a:t>GPU </a:t>
            </a:r>
            <a:r>
              <a:rPr lang="ko-KR" altLang="en-US"/>
              <a:t>가속화</a:t>
            </a:r>
            <a:r>
              <a:rPr lang="en-US" altLang="ko-KR"/>
              <a:t>(IPP) </a:t>
            </a:r>
            <a:r>
              <a:rPr lang="ko-KR" altLang="en-US"/>
              <a:t>지원 </a:t>
            </a:r>
            <a:r>
              <a:rPr lang="en-US" altLang="ko-KR"/>
              <a:t>(2015)</a:t>
            </a:r>
          </a:p>
          <a:p>
            <a:pPr>
              <a:lnSpc>
                <a:spcPct val="120000"/>
              </a:lnSpc>
            </a:pPr>
            <a:r>
              <a:rPr lang="en-US" altLang="ko-KR"/>
              <a:t>OpenCV 4.X - </a:t>
            </a:r>
            <a:r>
              <a:rPr lang="ko-KR" altLang="en-US"/>
              <a:t>안정성 및 메모리 소비 감소 </a:t>
            </a:r>
            <a:r>
              <a:rPr lang="en-US" altLang="ko-KR"/>
              <a:t>(2018)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사용하지 않는 </a:t>
            </a:r>
            <a:r>
              <a:rPr lang="en-US" altLang="ko-KR"/>
              <a:t>OpenCV 1.X </a:t>
            </a:r>
            <a:r>
              <a:rPr lang="ko-KR" altLang="en-US"/>
              <a:t>기반 </a:t>
            </a:r>
            <a:r>
              <a:rPr lang="en-US" altLang="ko-KR"/>
              <a:t>API </a:t>
            </a:r>
            <a:r>
              <a:rPr lang="ko-KR" altLang="en-US"/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384525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427193"/>
            <a:ext cx="9144000" cy="1116107"/>
          </a:xfrm>
        </p:spPr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머신 비전 기초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0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29574-D5AF-2396-46DD-D2223F57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일반적인 영상처리 과정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32E5F61-619F-B370-7596-B4DA247CAB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620050"/>
              </p:ext>
            </p:extLst>
          </p:nvPr>
        </p:nvGraphicFramePr>
        <p:xfrm>
          <a:off x="578126" y="1293675"/>
          <a:ext cx="11035748" cy="2973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5DADD9-32F0-D323-3E39-AB2062674947}"/>
              </a:ext>
            </a:extLst>
          </p:cNvPr>
          <p:cNvSpPr txBox="1"/>
          <p:nvPr/>
        </p:nvSpPr>
        <p:spPr>
          <a:xfrm>
            <a:off x="97096" y="3485322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해결하기 원하는 문제에 대한</a:t>
            </a:r>
            <a:endParaRPr lang="en-US" altLang="ko-KR"/>
          </a:p>
          <a:p>
            <a:pPr algn="ctr"/>
            <a:r>
              <a:rPr lang="ko-KR" altLang="en-US"/>
              <a:t>이미지 또는 영상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E01EF-6469-7172-02F4-93888C64EB6F}"/>
              </a:ext>
            </a:extLst>
          </p:cNvPr>
          <p:cNvSpPr txBox="1"/>
          <p:nvPr/>
        </p:nvSpPr>
        <p:spPr>
          <a:xfrm>
            <a:off x="2464316" y="4262568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각종 필터 및 마스킹을 통한 </a:t>
            </a:r>
            <a:endParaRPr lang="en-US" altLang="ko-KR"/>
          </a:p>
          <a:p>
            <a:pPr algn="ctr"/>
            <a:r>
              <a:rPr lang="ko-KR" altLang="en-US"/>
              <a:t>영상 노이즈 제거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EF90F-2F69-9F6C-2DA1-53DA07A7CE9E}"/>
              </a:ext>
            </a:extLst>
          </p:cNvPr>
          <p:cNvSpPr txBox="1"/>
          <p:nvPr/>
        </p:nvSpPr>
        <p:spPr>
          <a:xfrm>
            <a:off x="4906412" y="3485322"/>
            <a:ext cx="2379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윤곽선</a:t>
            </a:r>
            <a:r>
              <a:rPr lang="en-US" altLang="ko-KR"/>
              <a:t>, </a:t>
            </a:r>
            <a:r>
              <a:rPr lang="ko-KR" altLang="en-US"/>
              <a:t>코너</a:t>
            </a:r>
            <a:r>
              <a:rPr lang="en-US" altLang="ko-KR"/>
              <a:t>, </a:t>
            </a:r>
            <a:r>
              <a:rPr lang="ko-KR" altLang="en-US"/>
              <a:t>특정 색 등 </a:t>
            </a:r>
            <a:endParaRPr lang="en-US" altLang="ko-KR"/>
          </a:p>
          <a:p>
            <a:pPr algn="ctr"/>
            <a:r>
              <a:rPr lang="ko-KR" altLang="en-US"/>
              <a:t>목표한 특징 검출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E95D4-0DE1-E76C-146B-BF665B6660B9}"/>
              </a:ext>
            </a:extLst>
          </p:cNvPr>
          <p:cNvSpPr txBox="1"/>
          <p:nvPr/>
        </p:nvSpPr>
        <p:spPr>
          <a:xfrm>
            <a:off x="7148704" y="4262567"/>
            <a:ext cx="253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검출된 데이터를 기반으로 </a:t>
            </a:r>
            <a:endParaRPr lang="en-US" altLang="ko-KR"/>
          </a:p>
          <a:p>
            <a:pPr algn="ctr"/>
            <a:r>
              <a:rPr lang="ko-KR" altLang="en-US"/>
              <a:t>해석 및 문제 해결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9828D-26E2-7C72-D5A6-9071D5164B8C}"/>
              </a:ext>
            </a:extLst>
          </p:cNvPr>
          <p:cNvSpPr txBox="1"/>
          <p:nvPr/>
        </p:nvSpPr>
        <p:spPr>
          <a:xfrm>
            <a:off x="9688181" y="3485322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목표한 최종 데이터 출력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114107F-699E-DC41-18F2-DF7B7E7B0ACE}"/>
              </a:ext>
            </a:extLst>
          </p:cNvPr>
          <p:cNvCxnSpPr/>
          <p:nvPr/>
        </p:nvCxnSpPr>
        <p:spPr>
          <a:xfrm>
            <a:off x="3723861" y="3299791"/>
            <a:ext cx="0" cy="96277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67E084C-F5E1-794E-569F-D2670A1DA22D}"/>
              </a:ext>
            </a:extLst>
          </p:cNvPr>
          <p:cNvCxnSpPr/>
          <p:nvPr/>
        </p:nvCxnSpPr>
        <p:spPr>
          <a:xfrm>
            <a:off x="8408505" y="3286539"/>
            <a:ext cx="0" cy="962776"/>
          </a:xfrm>
          <a:prstGeom prst="line">
            <a:avLst/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91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84E6-495D-3071-8EF4-DA38A3E9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OpenCVSharp </a:t>
            </a:r>
            <a:r>
              <a:rPr lang="ko-KR" altLang="en-US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16C33-B427-D750-B2DC-ABA09672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6"/>
            <a:ext cx="10515600" cy="214525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NuGet </a:t>
            </a:r>
            <a:r>
              <a:rPr lang="ko-KR" altLang="en-US" sz="2800" dirty="0"/>
              <a:t>패키지 설치</a:t>
            </a:r>
            <a:endParaRPr lang="en-US" altLang="ko-KR" sz="2800" dirty="0"/>
          </a:p>
          <a:p>
            <a:pPr lvl="1"/>
            <a:r>
              <a:rPr lang="en-US" altLang="ko-KR" sz="2400" dirty="0" err="1"/>
              <a:t>.Net</a:t>
            </a:r>
            <a:r>
              <a:rPr lang="en-US" altLang="ko-KR" sz="2400" dirty="0"/>
              <a:t> framework </a:t>
            </a:r>
            <a:r>
              <a:rPr lang="ko-KR" altLang="en-US" sz="2400" dirty="0"/>
              <a:t>는 </a:t>
            </a:r>
            <a:r>
              <a:rPr lang="en-US" altLang="ko-KR" sz="2400" dirty="0"/>
              <a:t>8.0</a:t>
            </a:r>
            <a:r>
              <a:rPr lang="ko-KR" altLang="en-US" sz="2400" dirty="0"/>
              <a:t>이상</a:t>
            </a:r>
            <a:endParaRPr lang="en-US" altLang="ko-KR" sz="2400" dirty="0"/>
          </a:p>
          <a:p>
            <a:pPr lvl="1"/>
            <a:r>
              <a:rPr lang="en-US" altLang="ko-KR" sz="2400" dirty="0"/>
              <a:t>Visual</a:t>
            </a:r>
            <a:r>
              <a:rPr lang="ko-KR" altLang="en-US" sz="2400" dirty="0"/>
              <a:t> </a:t>
            </a:r>
            <a:r>
              <a:rPr lang="en-US" altLang="ko-KR" sz="2400" dirty="0"/>
              <a:t>Studio</a:t>
            </a:r>
            <a:r>
              <a:rPr lang="ko-KR" altLang="en-US" sz="2400" dirty="0"/>
              <a:t> </a:t>
            </a:r>
            <a:r>
              <a:rPr lang="en-US" altLang="ko-KR" sz="2400" dirty="0"/>
              <a:t>2019 </a:t>
            </a:r>
            <a:r>
              <a:rPr lang="ko-KR" altLang="en-US" sz="2400" dirty="0"/>
              <a:t>이상이 필요함</a:t>
            </a:r>
            <a:endParaRPr lang="en-US" altLang="ko-KR" sz="2400" dirty="0"/>
          </a:p>
          <a:p>
            <a:pPr lvl="1"/>
            <a:r>
              <a:rPr lang="en-US" altLang="ko-KR" sz="2400" dirty="0"/>
              <a:t>C#</a:t>
            </a:r>
            <a:r>
              <a:rPr lang="ko-KR" altLang="en-US" sz="2400" dirty="0"/>
              <a:t>용 </a:t>
            </a:r>
            <a:r>
              <a:rPr lang="en-US" altLang="ko-KR" sz="2400" dirty="0"/>
              <a:t>OpenCVSharp4 </a:t>
            </a:r>
            <a:r>
              <a:rPr lang="ko-KR" altLang="en-US" sz="2400" dirty="0"/>
              <a:t>및 런타임 패키지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WpfExtensions</a:t>
            </a:r>
            <a:r>
              <a:rPr lang="ko-KR" altLang="en-US" sz="2400" dirty="0"/>
              <a:t>를 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FB662B-D7FB-753B-8F13-03408618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1" y="3241756"/>
            <a:ext cx="10526594" cy="29245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E77B09-45D8-8482-4268-6FCE3008ED26}"/>
              </a:ext>
            </a:extLst>
          </p:cNvPr>
          <p:cNvSpPr/>
          <p:nvPr/>
        </p:nvSpPr>
        <p:spPr>
          <a:xfrm>
            <a:off x="1033670" y="4227443"/>
            <a:ext cx="5459895" cy="123245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5C6D11-8628-495F-9345-82A57A9B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1" y="5498867"/>
            <a:ext cx="6133011" cy="7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8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84E6-495D-3071-8EF4-DA38A3E9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OpenCVSharp </a:t>
            </a:r>
            <a:r>
              <a:rPr lang="ko-KR" altLang="en-US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16C33-B427-D750-B2DC-ABA096727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OpenCvSharp </a:t>
            </a:r>
            <a:r>
              <a:rPr lang="ko-KR" altLang="en-US"/>
              <a:t>네임스페이스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4C8FFF-EAF3-3710-171F-D49A6D6A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79" y="1625688"/>
            <a:ext cx="7504564" cy="465251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678DCE-E716-05D6-3024-50471C4C7119}"/>
              </a:ext>
            </a:extLst>
          </p:cNvPr>
          <p:cNvCxnSpPr/>
          <p:nvPr/>
        </p:nvCxnSpPr>
        <p:spPr>
          <a:xfrm>
            <a:off x="1086678" y="1987826"/>
            <a:ext cx="218660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F75F39-62C3-4075-75FA-07CDCD7E73D7}"/>
              </a:ext>
            </a:extLst>
          </p:cNvPr>
          <p:cNvCxnSpPr>
            <a:cxnSpLocks/>
          </p:cNvCxnSpPr>
          <p:nvPr/>
        </p:nvCxnSpPr>
        <p:spPr>
          <a:xfrm>
            <a:off x="5718312" y="4088295"/>
            <a:ext cx="257754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5FD8BC-C58D-BA11-38F3-058E176D3585}"/>
              </a:ext>
            </a:extLst>
          </p:cNvPr>
          <p:cNvSpPr txBox="1"/>
          <p:nvPr/>
        </p:nvSpPr>
        <p:spPr>
          <a:xfrm>
            <a:off x="6003488" y="4200156"/>
            <a:ext cx="4333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OpenCvSharp.Window</a:t>
            </a:r>
            <a:r>
              <a:rPr lang="ko-KR" altLang="en-US"/>
              <a:t>와 충돌이 있으므로 </a:t>
            </a:r>
            <a:endParaRPr lang="en-US" altLang="ko-KR"/>
          </a:p>
          <a:p>
            <a:r>
              <a:rPr lang="ko-KR" altLang="en-US"/>
              <a:t>네임스페이스 경로를 입력해줄 것</a:t>
            </a:r>
          </a:p>
        </p:txBody>
      </p:sp>
    </p:spTree>
    <p:extLst>
      <p:ext uri="{BB962C8B-B14F-4D97-AF65-F5344CB8AC3E}">
        <p14:creationId xmlns:p14="http://schemas.microsoft.com/office/powerpoint/2010/main" val="248751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84E6-495D-3071-8EF4-DA38A3E9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OpenCVSharp </a:t>
            </a:r>
            <a:r>
              <a:rPr lang="ko-KR" altLang="en-US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16C33-B427-D750-B2DC-ABA096727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Cv2.GetVersionString() </a:t>
            </a:r>
            <a:r>
              <a:rPr lang="ko-KR" altLang="en-US"/>
              <a:t>메소드로 설치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DD885-665E-3D69-FC6A-E3CFF546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9" y="2535556"/>
            <a:ext cx="6764784" cy="2447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9BECA3-9668-46E0-6AF6-524F7C91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008" y="2815450"/>
            <a:ext cx="3255456" cy="18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74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84E6-495D-3071-8EF4-DA38A3E9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OpenCV</a:t>
            </a:r>
            <a:r>
              <a:rPr lang="ko-KR" altLang="en-US"/>
              <a:t>로 이미지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16C33-B427-D750-B2DC-ABA096727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이미지 박스 생성 및 코드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675EEF-1562-FE46-D838-EBBAED43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5791"/>
            <a:ext cx="4026691" cy="44308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D84BC8-171E-23A3-D6A5-14C1D907DA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3"/>
          <a:stretch/>
        </p:blipFill>
        <p:spPr>
          <a:xfrm>
            <a:off x="5244875" y="2266122"/>
            <a:ext cx="6404226" cy="308775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996205-D843-1E9C-7855-676F2CCCEB95}"/>
              </a:ext>
            </a:extLst>
          </p:cNvPr>
          <p:cNvCxnSpPr>
            <a:cxnSpLocks/>
          </p:cNvCxnSpPr>
          <p:nvPr/>
        </p:nvCxnSpPr>
        <p:spPr>
          <a:xfrm>
            <a:off x="6096000" y="4373218"/>
            <a:ext cx="364434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40C562-7642-A1CF-0DF6-E85D0A7D66E0}"/>
              </a:ext>
            </a:extLst>
          </p:cNvPr>
          <p:cNvCxnSpPr>
            <a:cxnSpLocks/>
          </p:cNvCxnSpPr>
          <p:nvPr/>
        </p:nvCxnSpPr>
        <p:spPr>
          <a:xfrm>
            <a:off x="8103705" y="4631635"/>
            <a:ext cx="289559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DCF612-7A74-B67C-FB9A-244342964C97}"/>
              </a:ext>
            </a:extLst>
          </p:cNvPr>
          <p:cNvCxnSpPr>
            <a:cxnSpLocks/>
          </p:cNvCxnSpPr>
          <p:nvPr/>
        </p:nvCxnSpPr>
        <p:spPr>
          <a:xfrm>
            <a:off x="6626087" y="4890053"/>
            <a:ext cx="4850296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486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84E6-495D-3071-8EF4-DA38A3E9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OpenCV</a:t>
            </a:r>
            <a:r>
              <a:rPr lang="ko-KR" altLang="en-US"/>
              <a:t>로 이미지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16C33-B427-D750-B2DC-ABA096727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Cv2.ImShow</a:t>
            </a:r>
            <a:r>
              <a:rPr lang="ko-KR" altLang="en-US"/>
              <a:t>는 새창을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3D42D-9F2A-59A0-ACE4-DA182D75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797" y="1731300"/>
            <a:ext cx="6410033" cy="43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D366-79B8-80F9-DCA4-C1EE8C08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2. OpenCvSharp </a:t>
            </a:r>
            <a:r>
              <a:rPr lang="ko-KR" altLang="en-US"/>
              <a:t>이미지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7830A-8B2E-0092-9776-D40DBF135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Cv2.CvtColor(Mat source, Mat target, ColorConversionCodes) </a:t>
            </a:r>
            <a:r>
              <a:rPr lang="ko-KR" altLang="en-US"/>
              <a:t>메소드 사용하여 이미지를 간단하게 변환할 수 있음</a:t>
            </a:r>
            <a:br>
              <a:rPr lang="en-US" altLang="ko-KR"/>
            </a:br>
            <a:endParaRPr lang="en-US" altLang="ko-KR"/>
          </a:p>
          <a:p>
            <a:r>
              <a:rPr lang="en-US" altLang="ko-KR"/>
              <a:t>ColorConversionCodes</a:t>
            </a:r>
            <a:r>
              <a:rPr lang="ko-KR" altLang="en-US"/>
              <a:t>의 종류를 조사하고 </a:t>
            </a:r>
            <a:r>
              <a:rPr lang="en-US" altLang="ko-KR"/>
              <a:t>5</a:t>
            </a:r>
            <a:r>
              <a:rPr lang="ko-KR" altLang="en-US"/>
              <a:t>개의 변환 옵션을 선택</a:t>
            </a:r>
            <a:br>
              <a:rPr lang="en-US" altLang="ko-KR"/>
            </a:br>
            <a:endParaRPr lang="en-US" altLang="ko-KR"/>
          </a:p>
          <a:p>
            <a:r>
              <a:rPr lang="ko-KR" altLang="en-US"/>
              <a:t>이미지 박스를 </a:t>
            </a:r>
            <a:r>
              <a:rPr lang="en-US" altLang="ko-KR"/>
              <a:t>6</a:t>
            </a:r>
            <a:r>
              <a:rPr lang="ko-KR" altLang="en-US"/>
              <a:t>개 만들고 각각에 원본 이미지를 포함한 변환된 이미지를 표시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8863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3511C-A4F1-45B7-2220-26981C6B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r>
              <a:rPr lang="en-US" altLang="ko-KR"/>
              <a:t>. </a:t>
            </a:r>
            <a:r>
              <a:rPr lang="ko-KR" altLang="en-US"/>
              <a:t>히스토그램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DCFF-95B2-A731-9739-522958930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히스토그램</a:t>
            </a:r>
            <a:endParaRPr lang="en-US" altLang="ko-KR"/>
          </a:p>
          <a:p>
            <a:pPr lvl="1"/>
            <a:r>
              <a:rPr lang="ko-KR" altLang="en-US"/>
              <a:t>같은 밝기를 가진 픽셀의 수를 막대 그래프로 표시한 것</a:t>
            </a:r>
          </a:p>
        </p:txBody>
      </p:sp>
      <p:pic>
        <p:nvPicPr>
          <p:cNvPr id="1026" name="Picture 2" descr="Histograms in Image Processing with skimage-Python | by Mathanraj Sharma |  Towards Data Science">
            <a:extLst>
              <a:ext uri="{FF2B5EF4-FFF2-40B4-BE49-F238E27FC236}">
                <a16:creationId xmlns:a16="http://schemas.microsoft.com/office/drawing/2014/main" id="{AFE4B6E5-4752-4259-1F4D-1AF58752C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/>
          <a:stretch/>
        </p:blipFill>
        <p:spPr bwMode="auto">
          <a:xfrm>
            <a:off x="3094891" y="2180985"/>
            <a:ext cx="6096000" cy="414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25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3511C-A4F1-45B7-2220-26981C6B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r>
              <a:rPr lang="en-US" altLang="ko-KR"/>
              <a:t>. </a:t>
            </a:r>
            <a:r>
              <a:rPr lang="ko-KR" altLang="en-US"/>
              <a:t>히스토그램 그리기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AC4F456-81C8-6D1B-6CEC-BECE47767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94" y="1572216"/>
            <a:ext cx="11274011" cy="3518978"/>
          </a:xfrm>
        </p:spPr>
      </p:pic>
    </p:spTree>
    <p:extLst>
      <p:ext uri="{BB962C8B-B14F-4D97-AF65-F5344CB8AC3E}">
        <p14:creationId xmlns:p14="http://schemas.microsoft.com/office/powerpoint/2010/main" val="2118955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3511C-A4F1-45B7-2220-26981C6B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r>
              <a:rPr lang="en-US" altLang="ko-KR"/>
              <a:t>. </a:t>
            </a:r>
            <a:r>
              <a:rPr lang="ko-KR" altLang="en-US"/>
              <a:t>히스토그램 그리기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B86FF60-DBA2-E35B-679E-479FBA920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189" y="1483069"/>
            <a:ext cx="8355056" cy="4144425"/>
          </a:xfrm>
        </p:spPr>
      </p:pic>
    </p:spTree>
    <p:extLst>
      <p:ext uri="{BB962C8B-B14F-4D97-AF65-F5344CB8AC3E}">
        <p14:creationId xmlns:p14="http://schemas.microsoft.com/office/powerpoint/2010/main" val="381871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C1D25-8D5A-14E9-9441-8F6D5BA8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머신 비전 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092B1-7B23-79F6-FA41-BAC572F80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컴퓨터나 기계가 </a:t>
            </a:r>
            <a:r>
              <a:rPr lang="ko-KR" altLang="en-US" sz="2400" b="1" dirty="0">
                <a:solidFill>
                  <a:schemeClr val="accent5"/>
                </a:solidFill>
              </a:rPr>
              <a:t>시각적인 역할</a:t>
            </a:r>
            <a:r>
              <a:rPr lang="ko-KR" altLang="en-US" sz="2400" dirty="0"/>
              <a:t>을 처리할 수 있도록 연구하는 분야</a:t>
            </a:r>
            <a:endParaRPr lang="en-US" altLang="ko-KR" sz="2400" dirty="0"/>
          </a:p>
          <a:p>
            <a:r>
              <a:rPr lang="ko-KR" altLang="en-US" sz="2400" dirty="0"/>
              <a:t>인간이 시각정보를 보고 판단하듯</a:t>
            </a:r>
            <a:r>
              <a:rPr lang="en-US" altLang="ko-KR" sz="2400" dirty="0"/>
              <a:t>, </a:t>
            </a:r>
            <a:r>
              <a:rPr lang="ko-KR" altLang="en-US" sz="2400" dirty="0"/>
              <a:t>컴퓨터는 </a:t>
            </a:r>
            <a:r>
              <a:rPr lang="ko-KR" altLang="en-US" sz="2400" b="1" dirty="0">
                <a:solidFill>
                  <a:schemeClr val="accent5"/>
                </a:solidFill>
              </a:rPr>
              <a:t>영상 데이터</a:t>
            </a:r>
            <a:r>
              <a:rPr lang="ko-KR" altLang="en-US" sz="2400" dirty="0"/>
              <a:t>를 보고 판단</a:t>
            </a:r>
            <a:endParaRPr lang="en-US" altLang="ko-KR" sz="2400" dirty="0"/>
          </a:p>
          <a:p>
            <a:pPr marL="0" indent="0">
              <a:buNone/>
            </a:pPr>
            <a:br>
              <a:rPr lang="en-US" altLang="ko-KR" sz="2400" dirty="0"/>
            </a:br>
            <a:endParaRPr lang="en-US" altLang="ko-KR" sz="2400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24510532-5EA0-E7FE-E974-2C639D3D6679}"/>
              </a:ext>
            </a:extLst>
          </p:cNvPr>
          <p:cNvSpPr txBox="1"/>
          <p:nvPr/>
        </p:nvSpPr>
        <p:spPr>
          <a:xfrm>
            <a:off x="64988" y="6504256"/>
            <a:ext cx="99960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hlinkClick r:id="rId3"/>
              </a:rPr>
              <a:t>https://news.skhynix.co.kr/post/metavision-of-the-sensor</a:t>
            </a:r>
            <a:endParaRPr lang="en-US" altLang="ko-KR" sz="1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37A311-5AB0-5CF9-B056-F0B9FB222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818" y="2270563"/>
            <a:ext cx="5894363" cy="38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15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3511C-A4F1-45B7-2220-26981C6B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따라하기</a:t>
            </a:r>
            <a:r>
              <a:rPr lang="en-US" altLang="ko-KR"/>
              <a:t>. </a:t>
            </a:r>
            <a:r>
              <a:rPr lang="ko-KR" altLang="en-US"/>
              <a:t>히스토그램 그리기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D863355-3AC9-04E3-A181-EB061D08B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03" y="956776"/>
            <a:ext cx="10425394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7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4EE50-FEF6-8CCE-B4DD-87826CD1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머신 비전 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451B9-5B29-34A0-F0D0-09A5C82C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887"/>
            <a:ext cx="10515600" cy="5097703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이미지 센서가 빛의 양</a:t>
            </a:r>
            <a:r>
              <a:rPr lang="en-US" altLang="ko-KR" sz="2800" dirty="0"/>
              <a:t>(Intensity)</a:t>
            </a:r>
            <a:r>
              <a:rPr lang="ko-KR" altLang="en-US" sz="2800" dirty="0"/>
              <a:t>을 감지하여 숫자로 변환</a:t>
            </a:r>
          </a:p>
        </p:txBody>
      </p:sp>
      <p:pic>
        <p:nvPicPr>
          <p:cNvPr id="1026" name="Picture 2" descr="CIS_CMOS센서의구조(수정)">
            <a:extLst>
              <a:ext uri="{FF2B5EF4-FFF2-40B4-BE49-F238E27FC236}">
                <a16:creationId xmlns:a16="http://schemas.microsoft.com/office/drawing/2014/main" id="{A87E87D7-C3DD-6A58-441E-03708FF9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3" y="1900231"/>
            <a:ext cx="7033604" cy="39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ED7DD4-3F18-41AF-1594-B59787AB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553" y="2600163"/>
            <a:ext cx="4382064" cy="2557903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01C0A21-D4C9-19A9-02A9-EC52476BBFE0}"/>
              </a:ext>
            </a:extLst>
          </p:cNvPr>
          <p:cNvSpPr txBox="1"/>
          <p:nvPr/>
        </p:nvSpPr>
        <p:spPr>
          <a:xfrm>
            <a:off x="322383" y="6445135"/>
            <a:ext cx="6813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hlinkClick r:id="rId5"/>
              </a:rPr>
              <a:t>https://news.skhynix.co.kr/post/cmos-image-sensor-innovation-led-by-sk-hynix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7035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C1D25-8D5A-14E9-9441-8F6D5BA8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머신 비전 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092B1-7B23-79F6-FA41-BAC572F80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637"/>
            <a:ext cx="10515600" cy="1532418"/>
          </a:xfrm>
        </p:spPr>
        <p:txBody>
          <a:bodyPr>
            <a:normAutofit fontScale="92500"/>
          </a:bodyPr>
          <a:lstStyle/>
          <a:p>
            <a:pPr marL="360000"/>
            <a:r>
              <a:rPr lang="ko-KR" altLang="en-US" sz="2800" dirty="0"/>
              <a:t>직접 각종 영상 입력 장치</a:t>
            </a:r>
            <a:r>
              <a:rPr lang="en-US" altLang="ko-KR" sz="2800" dirty="0"/>
              <a:t>(</a:t>
            </a:r>
            <a:r>
              <a:rPr lang="ko-KR" altLang="en-US" sz="2800" dirty="0"/>
              <a:t>주로 카메라</a:t>
            </a:r>
            <a:r>
              <a:rPr lang="en-US" altLang="ko-KR" sz="2800" dirty="0"/>
              <a:t>)</a:t>
            </a:r>
            <a:r>
              <a:rPr lang="ko-KR" altLang="en-US" sz="2800" dirty="0"/>
              <a:t>와 연결하고</a:t>
            </a:r>
            <a:r>
              <a:rPr lang="en-US" altLang="ko-KR" sz="2800" dirty="0"/>
              <a:t>,</a:t>
            </a:r>
            <a:r>
              <a:rPr lang="ko-KR" altLang="en-US" sz="2800" dirty="0"/>
              <a:t> 영상 처리</a:t>
            </a:r>
            <a:r>
              <a:rPr lang="en-US" altLang="ko-KR" sz="2800" dirty="0"/>
              <a:t>(Image Processing)</a:t>
            </a:r>
            <a:r>
              <a:rPr lang="ko-KR" altLang="en-US" sz="2800" dirty="0"/>
              <a:t> 기능을 하는</a:t>
            </a:r>
            <a:r>
              <a:rPr lang="en-US" altLang="ko-KR" sz="2800" dirty="0"/>
              <a:t> </a:t>
            </a:r>
            <a:r>
              <a:rPr lang="ko-KR" altLang="en-US" sz="2800" dirty="0"/>
              <a:t>프로그램을 개발하는 것은 어려움</a:t>
            </a:r>
            <a:endParaRPr lang="en-US" altLang="ko-KR" sz="2800" dirty="0"/>
          </a:p>
          <a:p>
            <a:r>
              <a:rPr lang="ko-KR" altLang="en-US" sz="2800" dirty="0"/>
              <a:t>보통은 머신 비전용 라이브러리를 사용</a:t>
            </a:r>
            <a:endParaRPr lang="en-US" altLang="ko-KR" sz="28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3C91B7-51E0-F147-D0F9-6786D296F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211153"/>
              </p:ext>
            </p:extLst>
          </p:nvPr>
        </p:nvGraphicFramePr>
        <p:xfrm>
          <a:off x="1963304" y="3935164"/>
          <a:ext cx="8265391" cy="200843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22896">
                  <a:extLst>
                    <a:ext uri="{9D8B030D-6E8A-4147-A177-3AD203B41FA5}">
                      <a16:colId xmlns:a16="http://schemas.microsoft.com/office/drawing/2014/main" val="2378633315"/>
                    </a:ext>
                  </a:extLst>
                </a:gridCol>
                <a:gridCol w="6342495">
                  <a:extLst>
                    <a:ext uri="{9D8B030D-6E8A-4147-A177-3AD203B41FA5}">
                      <a16:colId xmlns:a16="http://schemas.microsoft.com/office/drawing/2014/main" val="2591240531"/>
                    </a:ext>
                  </a:extLst>
                </a:gridCol>
              </a:tblGrid>
              <a:tr h="4016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59870"/>
                  </a:ext>
                </a:extLst>
              </a:tr>
              <a:tr h="4016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>
                          <a:solidFill>
                            <a:schemeClr val="accent5"/>
                          </a:solidFill>
                        </a:rPr>
                        <a:t>OpenCV</a:t>
                      </a:r>
                      <a:endParaRPr lang="ko-KR" altLang="en-US" b="1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>
                          <a:solidFill>
                            <a:schemeClr val="accent5"/>
                          </a:solidFill>
                        </a:rPr>
                        <a:t>무료</a:t>
                      </a:r>
                      <a:r>
                        <a:rPr lang="en-US" altLang="ko-KR" b="1">
                          <a:solidFill>
                            <a:schemeClr val="accent5"/>
                          </a:solidFill>
                        </a:rPr>
                        <a:t>, BSD </a:t>
                      </a:r>
                      <a:r>
                        <a:rPr lang="ko-KR" altLang="en-US" b="1">
                          <a:solidFill>
                            <a:schemeClr val="accent5"/>
                          </a:solidFill>
                        </a:rPr>
                        <a:t>라이센스</a:t>
                      </a:r>
                      <a:r>
                        <a:rPr lang="en-US" altLang="ko-KR" b="1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ko-KR" altLang="en-US" b="1">
                          <a:solidFill>
                            <a:schemeClr val="accent5"/>
                          </a:solidFill>
                        </a:rPr>
                        <a:t>코드 공개 의무 없음</a:t>
                      </a:r>
                      <a:r>
                        <a:rPr lang="en-US" altLang="ko-KR" b="1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ko-KR" altLang="en-US" b="1">
                          <a:solidFill>
                            <a:schemeClr val="accent5"/>
                          </a:solidFill>
                        </a:rPr>
                        <a:t>상업적 이용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438060"/>
                  </a:ext>
                </a:extLst>
              </a:tr>
              <a:tr h="4016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Halcon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유료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비쌈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강력한 성능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다양한 기능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전문가 우대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441185"/>
                  </a:ext>
                </a:extLst>
              </a:tr>
              <a:tr h="4016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유료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적당히 비쌈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국내에서 많이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765129"/>
                  </a:ext>
                </a:extLst>
              </a:tr>
              <a:tr h="4016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Vision Pro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유료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코드 리딩 또는 패턴 매칭에 많이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43208"/>
                  </a:ext>
                </a:extLst>
              </a:tr>
            </a:tbl>
          </a:graphicData>
        </a:graphic>
      </p:graphicFrame>
      <p:pic>
        <p:nvPicPr>
          <p:cNvPr id="1026" name="Picture 2" descr="OpenCV - Wikipedia">
            <a:extLst>
              <a:ext uri="{FF2B5EF4-FFF2-40B4-BE49-F238E27FC236}">
                <a16:creationId xmlns:a16="http://schemas.microsoft.com/office/drawing/2014/main" id="{5B79FB78-0D56-3A9C-F06E-680C10A6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29" y="2636621"/>
            <a:ext cx="869299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LCON 12 is coming! - Multipix Imaging">
            <a:extLst>
              <a:ext uri="{FF2B5EF4-FFF2-40B4-BE49-F238E27FC236}">
                <a16:creationId xmlns:a16="http://schemas.microsoft.com/office/drawing/2014/main" id="{7B99F57B-CA32-64E1-09C3-672F46218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731" y="3013532"/>
            <a:ext cx="1553007" cy="4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trox Imaging · GitHub">
            <a:extLst>
              <a:ext uri="{FF2B5EF4-FFF2-40B4-BE49-F238E27FC236}">
                <a16:creationId xmlns:a16="http://schemas.microsoft.com/office/drawing/2014/main" id="{2E449543-E055-0EC2-BE4A-A1811F06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155" y="2601054"/>
            <a:ext cx="1111370" cy="11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gnex VisionPro Software Expands Image Acquistion Options">
            <a:extLst>
              <a:ext uri="{FF2B5EF4-FFF2-40B4-BE49-F238E27FC236}">
                <a16:creationId xmlns:a16="http://schemas.microsoft.com/office/drawing/2014/main" id="{4FEBD313-8560-AB31-343B-F0B39FA36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6582" r="6946" b="6800"/>
          <a:stretch/>
        </p:blipFill>
        <p:spPr bwMode="auto">
          <a:xfrm>
            <a:off x="8567700" y="2556100"/>
            <a:ext cx="1160789" cy="115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66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C1D25-8D5A-14E9-9441-8F6D5BA8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머신 비전 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092B1-7B23-79F6-FA41-BAC572F80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/>
            <a:r>
              <a:rPr lang="ko-KR" altLang="en-US" sz="2800" dirty="0"/>
              <a:t>머신 비전은 인공지능의 한 분야</a:t>
            </a:r>
            <a:endParaRPr lang="en-US" altLang="ko-KR" sz="2800" dirty="0"/>
          </a:p>
          <a:p>
            <a:pPr marL="360000"/>
            <a:r>
              <a:rPr lang="ko-KR" altLang="en-US" sz="2800" dirty="0"/>
              <a:t>카메라</a:t>
            </a:r>
            <a:r>
              <a:rPr lang="en-US" altLang="ko-KR" sz="2800" dirty="0"/>
              <a:t>, </a:t>
            </a:r>
            <a:r>
              <a:rPr lang="ko-KR" altLang="en-US" sz="2800" dirty="0"/>
              <a:t>스캐너와 같은 영상 매체를 통해 </a:t>
            </a:r>
            <a:r>
              <a:rPr lang="ko-KR" altLang="en-US" sz="2800" dirty="0" err="1"/>
              <a:t>입력받은</a:t>
            </a:r>
            <a:r>
              <a:rPr lang="ko-KR" altLang="en-US" sz="2800" dirty="0"/>
              <a:t> 이미지 또는 영상에서 </a:t>
            </a:r>
            <a:r>
              <a:rPr lang="ko-KR" altLang="en-US" sz="2800" b="1" dirty="0">
                <a:solidFill>
                  <a:schemeClr val="accent5"/>
                </a:solidFill>
              </a:rPr>
              <a:t>물체</a:t>
            </a:r>
            <a:r>
              <a:rPr lang="en-US" altLang="ko-KR" sz="2800" b="1" dirty="0">
                <a:solidFill>
                  <a:schemeClr val="accent5"/>
                </a:solidFill>
              </a:rPr>
              <a:t>(Object), </a:t>
            </a:r>
            <a:r>
              <a:rPr lang="ko-KR" altLang="en-US" sz="2800" b="1" dirty="0">
                <a:solidFill>
                  <a:schemeClr val="accent5"/>
                </a:solidFill>
              </a:rPr>
              <a:t>전경</a:t>
            </a:r>
            <a:r>
              <a:rPr lang="en-US" altLang="ko-KR" sz="2800" b="1" dirty="0">
                <a:solidFill>
                  <a:schemeClr val="accent5"/>
                </a:solidFill>
              </a:rPr>
              <a:t>(Foreground), </a:t>
            </a:r>
            <a:r>
              <a:rPr lang="ko-KR" altLang="en-US" sz="2800" b="1" dirty="0">
                <a:solidFill>
                  <a:schemeClr val="accent5"/>
                </a:solidFill>
              </a:rPr>
              <a:t>배경</a:t>
            </a:r>
            <a:r>
              <a:rPr lang="en-US" altLang="ko-KR" sz="2800" b="1" dirty="0">
                <a:solidFill>
                  <a:schemeClr val="accent5"/>
                </a:solidFill>
              </a:rPr>
              <a:t>(</a:t>
            </a:r>
            <a:r>
              <a:rPr lang="en-US" altLang="ko-KR" sz="2800" b="1" dirty="0" err="1">
                <a:solidFill>
                  <a:schemeClr val="accent5"/>
                </a:solidFill>
              </a:rPr>
              <a:t>Backgroud</a:t>
            </a:r>
            <a:r>
              <a:rPr lang="en-US" altLang="ko-KR" sz="2800" b="1" dirty="0">
                <a:solidFill>
                  <a:schemeClr val="accent5"/>
                </a:solidFill>
              </a:rPr>
              <a:t>)</a:t>
            </a:r>
            <a:r>
              <a:rPr lang="ko-KR" altLang="en-US" sz="2800" dirty="0"/>
              <a:t>과 같은 유의미한 정보를 생성하는 기술</a:t>
            </a:r>
            <a:endParaRPr lang="en-US" altLang="ko-KR" sz="2800" dirty="0"/>
          </a:p>
        </p:txBody>
      </p:sp>
      <p:pic>
        <p:nvPicPr>
          <p:cNvPr id="1026" name="Picture 2" descr="뭉크-절규">
            <a:extLst>
              <a:ext uri="{FF2B5EF4-FFF2-40B4-BE49-F238E27FC236}">
                <a16:creationId xmlns:a16="http://schemas.microsoft.com/office/drawing/2014/main" id="{84303607-77DA-E350-D05E-20DA9A7F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676" y="3096490"/>
            <a:ext cx="2689912" cy="296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857C8B-6BDB-8C11-D481-C518A1548300}"/>
              </a:ext>
            </a:extLst>
          </p:cNvPr>
          <p:cNvSpPr/>
          <p:nvPr/>
        </p:nvSpPr>
        <p:spPr>
          <a:xfrm>
            <a:off x="5091546" y="4405745"/>
            <a:ext cx="987136" cy="17605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C2CC70-72CA-89AA-EEF3-38085AD8FDE4}"/>
              </a:ext>
            </a:extLst>
          </p:cNvPr>
          <p:cNvCxnSpPr>
            <a:stCxn id="4" idx="3"/>
          </p:cNvCxnSpPr>
          <p:nvPr/>
        </p:nvCxnSpPr>
        <p:spPr>
          <a:xfrm>
            <a:off x="6078682" y="5286042"/>
            <a:ext cx="1620982" cy="341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B7480B-5D5A-5607-E418-2682E3DCF466}"/>
              </a:ext>
            </a:extLst>
          </p:cNvPr>
          <p:cNvSpPr txBox="1"/>
          <p:nvPr/>
        </p:nvSpPr>
        <p:spPr>
          <a:xfrm>
            <a:off x="7699664" y="5135479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물체</a:t>
            </a:r>
            <a:r>
              <a:rPr lang="en-US" altLang="ko-KR"/>
              <a:t>(</a:t>
            </a:r>
            <a:r>
              <a:rPr lang="ko-KR" altLang="en-US"/>
              <a:t>사람</a:t>
            </a:r>
            <a:r>
              <a:rPr lang="en-US" altLang="ko-KR"/>
              <a:t>)</a:t>
            </a:r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9DDD33-2499-984A-A322-DC4C78C25BF8}"/>
              </a:ext>
            </a:extLst>
          </p:cNvPr>
          <p:cNvCxnSpPr>
            <a:cxnSpLocks/>
          </p:cNvCxnSpPr>
          <p:nvPr/>
        </p:nvCxnSpPr>
        <p:spPr>
          <a:xfrm>
            <a:off x="6456635" y="3838242"/>
            <a:ext cx="19565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4CC641-AA8A-D703-7201-4A9BAED5554F}"/>
              </a:ext>
            </a:extLst>
          </p:cNvPr>
          <p:cNvSpPr txBox="1"/>
          <p:nvPr/>
        </p:nvSpPr>
        <p:spPr>
          <a:xfrm>
            <a:off x="8488563" y="36535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배경</a:t>
            </a:r>
            <a:r>
              <a:rPr lang="en-US" altLang="ko-KR"/>
              <a:t>(</a:t>
            </a:r>
            <a:r>
              <a:rPr lang="ko-KR" altLang="en-US"/>
              <a:t>강</a:t>
            </a:r>
            <a:r>
              <a:rPr lang="en-US" altLang="ko-KR"/>
              <a:t>, </a:t>
            </a:r>
            <a:r>
              <a:rPr lang="ko-KR" altLang="en-US"/>
              <a:t>땅</a:t>
            </a:r>
            <a:r>
              <a:rPr lang="en-US" altLang="ko-KR"/>
              <a:t>, </a:t>
            </a:r>
            <a:r>
              <a:rPr lang="ko-KR" altLang="en-US"/>
              <a:t>하늘</a:t>
            </a:r>
            <a:r>
              <a:rPr lang="en-US" altLang="ko-KR"/>
              <a:t>, </a:t>
            </a:r>
            <a:r>
              <a:rPr lang="ko-KR" altLang="en-US"/>
              <a:t>지평선</a:t>
            </a:r>
            <a:r>
              <a:rPr lang="en-US" altLang="ko-KR"/>
              <a:t>)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2CB7FDF-668A-2251-8185-067B5E8CAC1E}"/>
              </a:ext>
            </a:extLst>
          </p:cNvPr>
          <p:cNvCxnSpPr>
            <a:cxnSpLocks/>
          </p:cNvCxnSpPr>
          <p:nvPr/>
        </p:nvCxnSpPr>
        <p:spPr>
          <a:xfrm flipH="1" flipV="1">
            <a:off x="3279600" y="4579459"/>
            <a:ext cx="1354490" cy="4577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B98F0E-F61D-AB24-D241-DF24A7C43951}"/>
              </a:ext>
            </a:extLst>
          </p:cNvPr>
          <p:cNvSpPr txBox="1"/>
          <p:nvPr/>
        </p:nvSpPr>
        <p:spPr>
          <a:xfrm>
            <a:off x="1421399" y="4405745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전경</a:t>
            </a:r>
            <a:r>
              <a:rPr lang="en-US" altLang="ko-KR"/>
              <a:t>(</a:t>
            </a:r>
            <a:r>
              <a:rPr lang="ko-KR" altLang="en-US"/>
              <a:t>다리</a:t>
            </a:r>
            <a:r>
              <a:rPr lang="en-US" altLang="ko-KR"/>
              <a:t>, </a:t>
            </a:r>
            <a:r>
              <a:rPr lang="ko-KR" altLang="en-US"/>
              <a:t>사람들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8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C1D25-8D5A-14E9-9441-8F6D5BA8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머신 비전 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092B1-7B23-79F6-FA41-BAC572F80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/>
            <a:r>
              <a:rPr lang="ko-KR" altLang="en-US" sz="2800"/>
              <a:t>컴퓨터에게 사람과 같은 정보 해석 능력을 주는 것은 쉽지 않음</a:t>
            </a:r>
            <a:endParaRPr lang="en-US" altLang="ko-KR" sz="2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3009FB-EDE8-6434-24CE-2C4EC46E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26" y="1664697"/>
            <a:ext cx="9497291" cy="274870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A2CD46-2610-7BA4-2D80-F794EA66807B}"/>
              </a:ext>
            </a:extLst>
          </p:cNvPr>
          <p:cNvCxnSpPr>
            <a:cxnSpLocks/>
          </p:cNvCxnSpPr>
          <p:nvPr/>
        </p:nvCxnSpPr>
        <p:spPr>
          <a:xfrm flipH="1">
            <a:off x="3543701" y="4092840"/>
            <a:ext cx="377953" cy="8376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875565-57E8-90AB-9BA9-282C9CBBE561}"/>
              </a:ext>
            </a:extLst>
          </p:cNvPr>
          <p:cNvSpPr txBox="1"/>
          <p:nvPr/>
        </p:nvSpPr>
        <p:spPr>
          <a:xfrm>
            <a:off x="1558750" y="4930507"/>
            <a:ext cx="379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해변에 나뭇가지가 떨어져있음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6146D-03BA-CEB0-01DF-DD4C22D2EF7A}"/>
              </a:ext>
            </a:extLst>
          </p:cNvPr>
          <p:cNvCxnSpPr>
            <a:cxnSpLocks/>
          </p:cNvCxnSpPr>
          <p:nvPr/>
        </p:nvCxnSpPr>
        <p:spPr>
          <a:xfrm flipH="1">
            <a:off x="8205355" y="2423500"/>
            <a:ext cx="8858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9793B5-0CD9-0A09-025D-E57A421E0BB6}"/>
              </a:ext>
            </a:extLst>
          </p:cNvPr>
          <p:cNvSpPr txBox="1"/>
          <p:nvPr/>
        </p:nvSpPr>
        <p:spPr>
          <a:xfrm>
            <a:off x="9091245" y="2192667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D17E1-9C99-FEBF-7366-B2BAA3B8AE72}"/>
              </a:ext>
            </a:extLst>
          </p:cNvPr>
          <p:cNvSpPr txBox="1"/>
          <p:nvPr/>
        </p:nvSpPr>
        <p:spPr>
          <a:xfrm>
            <a:off x="6285990" y="4935682"/>
            <a:ext cx="480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해변에 통나무가 쓰러져있음</a:t>
            </a:r>
            <a:endParaRPr lang="en-US" altLang="ko-KR" sz="2400"/>
          </a:p>
          <a:p>
            <a:r>
              <a:rPr lang="en-US" altLang="ko-KR" sz="2400" b="1">
                <a:solidFill>
                  <a:schemeClr val="accent5"/>
                </a:solidFill>
              </a:rPr>
              <a:t>(</a:t>
            </a:r>
            <a:r>
              <a:rPr lang="ko-KR" altLang="en-US" sz="2400" b="1">
                <a:solidFill>
                  <a:schemeClr val="accent5"/>
                </a:solidFill>
              </a:rPr>
              <a:t>사람을 보고 상대적인 크기 측정을 함</a:t>
            </a:r>
            <a:r>
              <a:rPr lang="en-US" altLang="ko-KR" sz="2400" b="1">
                <a:solidFill>
                  <a:schemeClr val="accent5"/>
                </a:solidFill>
              </a:rPr>
              <a:t>)</a:t>
            </a:r>
            <a:endParaRPr lang="ko-KR" altLang="en-US" sz="2400" b="1">
              <a:solidFill>
                <a:schemeClr val="accent5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CB19A8-F3F4-4537-FE17-9BDC9F4349C5}"/>
              </a:ext>
            </a:extLst>
          </p:cNvPr>
          <p:cNvCxnSpPr>
            <a:cxnSpLocks/>
          </p:cNvCxnSpPr>
          <p:nvPr/>
        </p:nvCxnSpPr>
        <p:spPr>
          <a:xfrm flipH="1">
            <a:off x="8270347" y="4006396"/>
            <a:ext cx="377953" cy="8376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14B42D4-3B9B-465C-10CA-645C4479BD78}"/>
              </a:ext>
            </a:extLst>
          </p:cNvPr>
          <p:cNvCxnSpPr>
            <a:cxnSpLocks/>
          </p:cNvCxnSpPr>
          <p:nvPr/>
        </p:nvCxnSpPr>
        <p:spPr>
          <a:xfrm>
            <a:off x="5436506" y="5156736"/>
            <a:ext cx="74262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5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C1D25-8D5A-14E9-9441-8F6D5BA8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비디오 파일이 만들어지는 과정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092B1-7B23-79F6-FA41-BAC572F80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/>
            <a:r>
              <a:rPr lang="ko-KR" altLang="en-US" sz="2800"/>
              <a:t>비디오 파일</a:t>
            </a:r>
            <a:r>
              <a:rPr lang="en-US" altLang="ko-KR" sz="2800"/>
              <a:t>: </a:t>
            </a:r>
            <a:r>
              <a:rPr lang="ko-KR" altLang="en-US" sz="2800"/>
              <a:t>카메라를 통해 빛이 데이터로 변환된 것</a:t>
            </a:r>
            <a:endParaRPr lang="en-US" altLang="ko-KR" sz="2800"/>
          </a:p>
        </p:txBody>
      </p:sp>
      <p:pic>
        <p:nvPicPr>
          <p:cNvPr id="27" name="그래픽 26" descr="비디오 카메라 윤곽선">
            <a:extLst>
              <a:ext uri="{FF2B5EF4-FFF2-40B4-BE49-F238E27FC236}">
                <a16:creationId xmlns:a16="http://schemas.microsoft.com/office/drawing/2014/main" id="{1EA43A32-6E16-C8DE-2BCF-4735920FE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071198" y="2448327"/>
            <a:ext cx="1596980" cy="1600737"/>
          </a:xfrm>
          <a:prstGeom prst="rect">
            <a:avLst/>
          </a:prstGeom>
        </p:spPr>
      </p:pic>
      <p:pic>
        <p:nvPicPr>
          <p:cNvPr id="29" name="그래픽 28" descr="사과 윤곽선">
            <a:extLst>
              <a:ext uri="{FF2B5EF4-FFF2-40B4-BE49-F238E27FC236}">
                <a16:creationId xmlns:a16="http://schemas.microsoft.com/office/drawing/2014/main" id="{77F81919-5CAF-9E8C-8F03-65A68B63B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981" y="2941346"/>
            <a:ext cx="914400" cy="91440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9A70ECE-EB77-5035-2E58-1A5EF7867039}"/>
              </a:ext>
            </a:extLst>
          </p:cNvPr>
          <p:cNvCxnSpPr/>
          <p:nvPr/>
        </p:nvCxnSpPr>
        <p:spPr>
          <a:xfrm flipH="1" flipV="1">
            <a:off x="1171978" y="2614411"/>
            <a:ext cx="2009104" cy="595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1F2B8A-EC16-AA16-50FB-33B892029A12}"/>
              </a:ext>
            </a:extLst>
          </p:cNvPr>
          <p:cNvCxnSpPr>
            <a:cxnSpLocks/>
          </p:cNvCxnSpPr>
          <p:nvPr/>
        </p:nvCxnSpPr>
        <p:spPr>
          <a:xfrm flipH="1">
            <a:off x="1171978" y="3738361"/>
            <a:ext cx="2009104" cy="595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C858F8-D0A5-0062-A6E5-5441351DF10C}"/>
              </a:ext>
            </a:extLst>
          </p:cNvPr>
          <p:cNvSpPr txBox="1"/>
          <p:nvPr/>
        </p:nvSpPr>
        <p:spPr>
          <a:xfrm>
            <a:off x="2176530" y="410317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촬영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014528-69E7-DFB5-36F5-38729E75C75C}"/>
              </a:ext>
            </a:extLst>
          </p:cNvPr>
          <p:cNvSpPr/>
          <p:nvPr/>
        </p:nvSpPr>
        <p:spPr>
          <a:xfrm>
            <a:off x="3834601" y="3298065"/>
            <a:ext cx="386201" cy="3208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5B10B9-8957-8C88-C243-3DE5E9F17732}"/>
              </a:ext>
            </a:extLst>
          </p:cNvPr>
          <p:cNvCxnSpPr>
            <a:cxnSpLocks/>
          </p:cNvCxnSpPr>
          <p:nvPr/>
        </p:nvCxnSpPr>
        <p:spPr>
          <a:xfrm flipH="1">
            <a:off x="4234467" y="1748021"/>
            <a:ext cx="1569528" cy="1550044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2AB0FCD-CDA8-1832-0531-458DF93294DA}"/>
              </a:ext>
            </a:extLst>
          </p:cNvPr>
          <p:cNvCxnSpPr>
            <a:cxnSpLocks/>
          </p:cNvCxnSpPr>
          <p:nvPr/>
        </p:nvCxnSpPr>
        <p:spPr>
          <a:xfrm flipH="1" flipV="1">
            <a:off x="4233436" y="3618963"/>
            <a:ext cx="1596980" cy="232843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692A0B-E81D-4594-4D42-FBCE8C6AE03B}"/>
              </a:ext>
            </a:extLst>
          </p:cNvPr>
          <p:cNvSpPr/>
          <p:nvPr/>
        </p:nvSpPr>
        <p:spPr>
          <a:xfrm>
            <a:off x="5817660" y="1748021"/>
            <a:ext cx="5386960" cy="41993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DA160B4-467B-A93E-1547-51E1E3B79402}"/>
              </a:ext>
            </a:extLst>
          </p:cNvPr>
          <p:cNvSpPr/>
          <p:nvPr/>
        </p:nvSpPr>
        <p:spPr>
          <a:xfrm>
            <a:off x="8378494" y="2211116"/>
            <a:ext cx="347730" cy="29621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34B6DA-E17F-488B-19F6-B919828ED042}"/>
              </a:ext>
            </a:extLst>
          </p:cNvPr>
          <p:cNvSpPr txBox="1"/>
          <p:nvPr/>
        </p:nvSpPr>
        <p:spPr>
          <a:xfrm>
            <a:off x="7757109" y="5217917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이미지 센서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0CB1228-7921-A140-97B7-C74A72F52E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60" r="17604"/>
          <a:stretch/>
        </p:blipFill>
        <p:spPr>
          <a:xfrm>
            <a:off x="5847009" y="3047142"/>
            <a:ext cx="2540770" cy="140989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A45528D-F186-E7F0-04EE-4CE12C05E9BA}"/>
              </a:ext>
            </a:extLst>
          </p:cNvPr>
          <p:cNvSpPr txBox="1"/>
          <p:nvPr/>
        </p:nvSpPr>
        <p:spPr>
          <a:xfrm>
            <a:off x="6261980" y="2529547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빛의 파장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673A8F2-68AA-4B02-D069-62C2C8D4DB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250"/>
          <a:stretch/>
        </p:blipFill>
        <p:spPr>
          <a:xfrm>
            <a:off x="8751982" y="3210059"/>
            <a:ext cx="2414002" cy="80973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EA2129F-2C69-0A12-408D-E02D5BE60E90}"/>
              </a:ext>
            </a:extLst>
          </p:cNvPr>
          <p:cNvSpPr txBox="1"/>
          <p:nvPr/>
        </p:nvSpPr>
        <p:spPr>
          <a:xfrm>
            <a:off x="8941753" y="252304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수치화된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1B63D1-C9C5-BB18-79C4-2E4FDF266A91}"/>
              </a:ext>
            </a:extLst>
          </p:cNvPr>
          <p:cNvSpPr txBox="1"/>
          <p:nvPr/>
        </p:nvSpPr>
        <p:spPr>
          <a:xfrm>
            <a:off x="6488222" y="451296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accent5"/>
                </a:solidFill>
              </a:rPr>
              <a:t>아날로그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565A7F-A61D-3522-34F9-9439D57B4DE9}"/>
              </a:ext>
            </a:extLst>
          </p:cNvPr>
          <p:cNvSpPr txBox="1"/>
          <p:nvPr/>
        </p:nvSpPr>
        <p:spPr>
          <a:xfrm>
            <a:off x="9473941" y="451296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accent6"/>
                </a:solidFill>
              </a:rPr>
              <a:t>디지털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BA65370-EA7B-880E-9ABD-95ADC390FE8C}"/>
              </a:ext>
            </a:extLst>
          </p:cNvPr>
          <p:cNvCxnSpPr/>
          <p:nvPr/>
        </p:nvCxnSpPr>
        <p:spPr>
          <a:xfrm>
            <a:off x="7946266" y="4743800"/>
            <a:ext cx="1365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27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43518-1964-2634-C923-CC750AE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아날로그</a:t>
            </a:r>
            <a:r>
              <a:rPr lang="en-US" altLang="ko-KR"/>
              <a:t>/</a:t>
            </a:r>
            <a:r>
              <a:rPr lang="ko-KR" altLang="en-US"/>
              <a:t>디지털</a:t>
            </a:r>
          </a:p>
        </p:txBody>
      </p:sp>
      <p:pic>
        <p:nvPicPr>
          <p:cNvPr id="2050" name="Picture 2" descr="조용히, 하지만 확실히 시작된 '아날로그의 반격' – Samsung Newsroom Korea">
            <a:extLst>
              <a:ext uri="{FF2B5EF4-FFF2-40B4-BE49-F238E27FC236}">
                <a16:creationId xmlns:a16="http://schemas.microsoft.com/office/drawing/2014/main" id="{D6366D7D-8A54-61AF-3942-8DCDACF7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20" y="1107180"/>
            <a:ext cx="8255359" cy="464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9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사용자 지정 1">
      <a:majorFont>
        <a:latin typeface="Pretendard Medium"/>
        <a:ea typeface="Pretendard Medium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3220</TotalTime>
  <Words>1039</Words>
  <Application>Microsoft Office PowerPoint</Application>
  <PresentationFormat>와이드스크린</PresentationFormat>
  <Paragraphs>179</Paragraphs>
  <Slides>30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Kim jung chul Gothic Regular</vt:lpstr>
      <vt:lpstr>NanumGothicBold</vt:lpstr>
      <vt:lpstr>Pretendard</vt:lpstr>
      <vt:lpstr>Pretendard Medium</vt:lpstr>
      <vt:lpstr>Pretendard SemiBold</vt:lpstr>
      <vt:lpstr>나눔바른고딕</vt:lpstr>
      <vt:lpstr>Arial</vt:lpstr>
      <vt:lpstr>Arial Rounded MT Bold</vt:lpstr>
      <vt:lpstr>Office 테마</vt:lpstr>
      <vt:lpstr>    x</vt:lpstr>
      <vt:lpstr>머신 비전 기초</vt:lpstr>
      <vt:lpstr>머신 비전 이란?</vt:lpstr>
      <vt:lpstr>머신 비전 이란?</vt:lpstr>
      <vt:lpstr>머신 비전 이란?</vt:lpstr>
      <vt:lpstr>머신 비전 이란?</vt:lpstr>
      <vt:lpstr>머신 비전 이란?</vt:lpstr>
      <vt:lpstr>비디오 파일이 만들어지는 과정</vt:lpstr>
      <vt:lpstr>아날로그/디지털</vt:lpstr>
      <vt:lpstr>아날로그/디지털</vt:lpstr>
      <vt:lpstr>아날로그/디지털</vt:lpstr>
      <vt:lpstr>디지털 변환 - 샘플링, Sampling</vt:lpstr>
      <vt:lpstr>디지털 변환 - 양자화, Quantization</vt:lpstr>
      <vt:lpstr>퀴즈! Bitrate</vt:lpstr>
      <vt:lpstr>디지털 변환</vt:lpstr>
      <vt:lpstr>실습1. 영상 데이터 포맷</vt:lpstr>
      <vt:lpstr>OpenCV 소개 및 설치</vt:lpstr>
      <vt:lpstr>OpenCV란</vt:lpstr>
      <vt:lpstr>OpenCV란</vt:lpstr>
      <vt:lpstr>일반적인 영상처리 과정</vt:lpstr>
      <vt:lpstr>OpenCVSharp 설치</vt:lpstr>
      <vt:lpstr>OpenCVSharp 설치</vt:lpstr>
      <vt:lpstr>OpenCVSharp 설치</vt:lpstr>
      <vt:lpstr>OpenCV로 이미지 불러오기</vt:lpstr>
      <vt:lpstr>OpenCV로 이미지 불러오기</vt:lpstr>
      <vt:lpstr>실습2. OpenCvSharp 이미지 변환</vt:lpstr>
      <vt:lpstr>따라하기. 히스토그램 그리기</vt:lpstr>
      <vt:lpstr>따라하기. 히스토그램 그리기</vt:lpstr>
      <vt:lpstr>따라하기. 히스토그램 그리기</vt:lpstr>
      <vt:lpstr>따라하기. 히스토그램 그리기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</dc:title>
  <dc:creator>SPREATICS MEMBER</dc:creator>
  <cp:lastModifiedBy>럭키스타 럭키스타</cp:lastModifiedBy>
  <cp:revision>443</cp:revision>
  <dcterms:created xsi:type="dcterms:W3CDTF">2023-05-03T02:00:53Z</dcterms:created>
  <dcterms:modified xsi:type="dcterms:W3CDTF">2024-06-25T06:01:55Z</dcterms:modified>
</cp:coreProperties>
</file>